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257" r:id="rId5"/>
    <p:sldId id="263" r:id="rId6"/>
    <p:sldId id="406" r:id="rId7"/>
    <p:sldId id="375" r:id="rId8"/>
    <p:sldId id="362" r:id="rId9"/>
    <p:sldId id="377" r:id="rId10"/>
    <p:sldId id="379" r:id="rId11"/>
    <p:sldId id="259" r:id="rId12"/>
    <p:sldId id="376" r:id="rId13"/>
    <p:sldId id="429" r:id="rId14"/>
    <p:sldId id="399" r:id="rId15"/>
    <p:sldId id="408" r:id="rId16"/>
    <p:sldId id="419" r:id="rId17"/>
    <p:sldId id="416" r:id="rId18"/>
    <p:sldId id="390" r:id="rId19"/>
    <p:sldId id="417" r:id="rId20"/>
    <p:sldId id="418" r:id="rId21"/>
    <p:sldId id="409" r:id="rId22"/>
    <p:sldId id="420" r:id="rId23"/>
    <p:sldId id="430" r:id="rId24"/>
    <p:sldId id="421" r:id="rId25"/>
    <p:sldId id="410" r:id="rId26"/>
    <p:sldId id="422" r:id="rId27"/>
    <p:sldId id="423" r:id="rId28"/>
    <p:sldId id="432" r:id="rId29"/>
    <p:sldId id="431" r:id="rId30"/>
    <p:sldId id="436" r:id="rId31"/>
    <p:sldId id="443" r:id="rId32"/>
    <p:sldId id="450" r:id="rId33"/>
    <p:sldId id="451" r:id="rId34"/>
    <p:sldId id="412" r:id="rId35"/>
    <p:sldId id="438" r:id="rId36"/>
    <p:sldId id="439" r:id="rId37"/>
    <p:sldId id="452" r:id="rId38"/>
    <p:sldId id="453" r:id="rId39"/>
    <p:sldId id="454" r:id="rId40"/>
    <p:sldId id="414" r:id="rId41"/>
    <p:sldId id="448" r:id="rId42"/>
    <p:sldId id="427" r:id="rId43"/>
    <p:sldId id="262" r:id="rId44"/>
  </p:sldIdLst>
  <p:sldSz cx="12192000" cy="6858000"/>
  <p:notesSz cx="6797675" cy="9928225"/>
  <p:defaultTextStyle>
    <a:defPPr>
      <a:defRPr lang="nl-B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gers Jeroen (PZ Aalst)" initials="SJ(A" lastIdx="1" clrIdx="0">
    <p:extLst>
      <p:ext uri="{19B8F6BF-5375-455C-9EA6-DF929625EA0E}">
        <p15:presenceInfo xmlns:p15="http://schemas.microsoft.com/office/powerpoint/2012/main" userId="S::Jeroen.Segers@police.belgium.eu::36c35cc2-ec8d-45ac-b9e9-ff4a32a21d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B69356-DE8E-4435-98A2-9B6FAAB4329F}" v="7" dt="2022-02-03T17:19:08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9950" autoAdjust="0"/>
  </p:normalViewPr>
  <p:slideViewPr>
    <p:cSldViewPr snapToGrid="0">
      <p:cViewPr varScale="1">
        <p:scale>
          <a:sx n="74" d="100"/>
          <a:sy n="74" d="100"/>
        </p:scale>
        <p:origin x="941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gers Jeroen (PZ Aalst)" userId="36c35cc2-ec8d-45ac-b9e9-ff4a32a21d7e" providerId="ADAL" clId="{D2B69356-DE8E-4435-98A2-9B6FAAB4329F}"/>
    <pc:docChg chg="custSel delSld modSld modNotesMaster">
      <pc:chgData name="Segers Jeroen (PZ Aalst)" userId="36c35cc2-ec8d-45ac-b9e9-ff4a32a21d7e" providerId="ADAL" clId="{D2B69356-DE8E-4435-98A2-9B6FAAB4329F}" dt="2022-02-03T17:48:47.718" v="1027" actId="6549"/>
      <pc:docMkLst>
        <pc:docMk/>
      </pc:docMkLst>
      <pc:sldChg chg="addSp delSp modSp mod">
        <pc:chgData name="Segers Jeroen (PZ Aalst)" userId="36c35cc2-ec8d-45ac-b9e9-ff4a32a21d7e" providerId="ADAL" clId="{D2B69356-DE8E-4435-98A2-9B6FAAB4329F}" dt="2022-02-03T10:59:24.864" v="866" actId="21"/>
        <pc:sldMkLst>
          <pc:docMk/>
          <pc:sldMk cId="2404924081" sldId="257"/>
        </pc:sldMkLst>
        <pc:picChg chg="add del mod">
          <ac:chgData name="Segers Jeroen (PZ Aalst)" userId="36c35cc2-ec8d-45ac-b9e9-ff4a32a21d7e" providerId="ADAL" clId="{D2B69356-DE8E-4435-98A2-9B6FAAB4329F}" dt="2022-02-03T10:59:24.864" v="866" actId="21"/>
          <ac:picMkLst>
            <pc:docMk/>
            <pc:sldMk cId="2404924081" sldId="257"/>
            <ac:picMk id="6" creationId="{930E90BF-9974-4CD0-AB4C-851BD259BBA4}"/>
          </ac:picMkLst>
        </pc:picChg>
      </pc:sldChg>
      <pc:sldChg chg="modSp mod">
        <pc:chgData name="Segers Jeroen (PZ Aalst)" userId="36c35cc2-ec8d-45ac-b9e9-ff4a32a21d7e" providerId="ADAL" clId="{D2B69356-DE8E-4435-98A2-9B6FAAB4329F}" dt="2022-01-31T13:55:40.518" v="844" actId="1076"/>
        <pc:sldMkLst>
          <pc:docMk/>
          <pc:sldMk cId="3199362693" sldId="262"/>
        </pc:sldMkLst>
        <pc:spChg chg="mod">
          <ac:chgData name="Segers Jeroen (PZ Aalst)" userId="36c35cc2-ec8d-45ac-b9e9-ff4a32a21d7e" providerId="ADAL" clId="{D2B69356-DE8E-4435-98A2-9B6FAAB4329F}" dt="2022-01-31T13:55:40.518" v="844" actId="1076"/>
          <ac:spMkLst>
            <pc:docMk/>
            <pc:sldMk cId="3199362693" sldId="262"/>
            <ac:spMk id="2" creationId="{6199A99B-0ADE-49CC-B703-C7B4078FDB6F}"/>
          </ac:spMkLst>
        </pc:spChg>
      </pc:sldChg>
      <pc:sldChg chg="modSp mod">
        <pc:chgData name="Segers Jeroen (PZ Aalst)" userId="36c35cc2-ec8d-45ac-b9e9-ff4a32a21d7e" providerId="ADAL" clId="{D2B69356-DE8E-4435-98A2-9B6FAAB4329F}" dt="2022-01-31T13:59:54.664" v="861" actId="20577"/>
        <pc:sldMkLst>
          <pc:docMk/>
          <pc:sldMk cId="929832737" sldId="263"/>
        </pc:sldMkLst>
        <pc:spChg chg="mod">
          <ac:chgData name="Segers Jeroen (PZ Aalst)" userId="36c35cc2-ec8d-45ac-b9e9-ff4a32a21d7e" providerId="ADAL" clId="{D2B69356-DE8E-4435-98A2-9B6FAAB4329F}" dt="2022-01-31T13:59:54.664" v="861" actId="20577"/>
          <ac:spMkLst>
            <pc:docMk/>
            <pc:sldMk cId="929832737" sldId="263"/>
            <ac:spMk id="3" creationId="{EBC0248C-A1E1-4F0F-B0EC-194FCD2314A3}"/>
          </ac:spMkLst>
        </pc:spChg>
      </pc:sldChg>
      <pc:sldChg chg="modSp mod">
        <pc:chgData name="Segers Jeroen (PZ Aalst)" userId="36c35cc2-ec8d-45ac-b9e9-ff4a32a21d7e" providerId="ADAL" clId="{D2B69356-DE8E-4435-98A2-9B6FAAB4329F}" dt="2022-01-31T13:11:05.297" v="225" actId="20577"/>
        <pc:sldMkLst>
          <pc:docMk/>
          <pc:sldMk cId="547868829" sldId="375"/>
        </pc:sldMkLst>
        <pc:spChg chg="mod">
          <ac:chgData name="Segers Jeroen (PZ Aalst)" userId="36c35cc2-ec8d-45ac-b9e9-ff4a32a21d7e" providerId="ADAL" clId="{D2B69356-DE8E-4435-98A2-9B6FAAB4329F}" dt="2022-01-31T13:11:05.297" v="225" actId="20577"/>
          <ac:spMkLst>
            <pc:docMk/>
            <pc:sldMk cId="547868829" sldId="375"/>
            <ac:spMk id="3" creationId="{F233CC30-DC22-4CB3-BB98-80C6C233D901}"/>
          </ac:spMkLst>
        </pc:spChg>
        <pc:picChg chg="mod">
          <ac:chgData name="Segers Jeroen (PZ Aalst)" userId="36c35cc2-ec8d-45ac-b9e9-ff4a32a21d7e" providerId="ADAL" clId="{D2B69356-DE8E-4435-98A2-9B6FAAB4329F}" dt="2022-01-31T13:10:08.197" v="217" actId="1076"/>
          <ac:picMkLst>
            <pc:docMk/>
            <pc:sldMk cId="547868829" sldId="375"/>
            <ac:picMk id="2060" creationId="{4FB09965-BD7F-4930-8EDB-5FFF12CA16D0}"/>
          </ac:picMkLst>
        </pc:picChg>
      </pc:sldChg>
      <pc:sldChg chg="modSp mod">
        <pc:chgData name="Segers Jeroen (PZ Aalst)" userId="36c35cc2-ec8d-45ac-b9e9-ff4a32a21d7e" providerId="ADAL" clId="{D2B69356-DE8E-4435-98A2-9B6FAAB4329F}" dt="2022-01-31T13:14:57.246" v="240" actId="20577"/>
        <pc:sldMkLst>
          <pc:docMk/>
          <pc:sldMk cId="3912919018" sldId="379"/>
        </pc:sldMkLst>
        <pc:spChg chg="mod">
          <ac:chgData name="Segers Jeroen (PZ Aalst)" userId="36c35cc2-ec8d-45ac-b9e9-ff4a32a21d7e" providerId="ADAL" clId="{D2B69356-DE8E-4435-98A2-9B6FAAB4329F}" dt="2022-01-31T13:14:57.246" v="240" actId="20577"/>
          <ac:spMkLst>
            <pc:docMk/>
            <pc:sldMk cId="3912919018" sldId="379"/>
            <ac:spMk id="3" creationId="{A38CA569-A113-4963-947B-D6998034BD68}"/>
          </ac:spMkLst>
        </pc:spChg>
      </pc:sldChg>
      <pc:sldChg chg="del">
        <pc:chgData name="Segers Jeroen (PZ Aalst)" userId="36c35cc2-ec8d-45ac-b9e9-ff4a32a21d7e" providerId="ADAL" clId="{D2B69356-DE8E-4435-98A2-9B6FAAB4329F}" dt="2022-01-31T13:52:47.708" v="790" actId="47"/>
        <pc:sldMkLst>
          <pc:docMk/>
          <pc:sldMk cId="3481974336" sldId="397"/>
        </pc:sldMkLst>
      </pc:sldChg>
      <pc:sldChg chg="modSp mod">
        <pc:chgData name="Segers Jeroen (PZ Aalst)" userId="36c35cc2-ec8d-45ac-b9e9-ff4a32a21d7e" providerId="ADAL" clId="{D2B69356-DE8E-4435-98A2-9B6FAAB4329F}" dt="2022-02-03T17:47:52.261" v="997" actId="6549"/>
        <pc:sldMkLst>
          <pc:docMk/>
          <pc:sldMk cId="3458441430" sldId="406"/>
        </pc:sldMkLst>
        <pc:spChg chg="mod">
          <ac:chgData name="Segers Jeroen (PZ Aalst)" userId="36c35cc2-ec8d-45ac-b9e9-ff4a32a21d7e" providerId="ADAL" clId="{D2B69356-DE8E-4435-98A2-9B6FAAB4329F}" dt="2022-02-03T17:47:52.261" v="997" actId="6549"/>
          <ac:spMkLst>
            <pc:docMk/>
            <pc:sldMk cId="3458441430" sldId="406"/>
            <ac:spMk id="3" creationId="{EBC0248C-A1E1-4F0F-B0EC-194FCD2314A3}"/>
          </ac:spMkLst>
        </pc:spChg>
      </pc:sldChg>
      <pc:sldChg chg="modSp mod">
        <pc:chgData name="Segers Jeroen (PZ Aalst)" userId="36c35cc2-ec8d-45ac-b9e9-ff4a32a21d7e" providerId="ADAL" clId="{D2B69356-DE8E-4435-98A2-9B6FAAB4329F}" dt="2022-01-31T13:50:49.450" v="769" actId="20577"/>
        <pc:sldMkLst>
          <pc:docMk/>
          <pc:sldMk cId="3514814207" sldId="414"/>
        </pc:sldMkLst>
        <pc:spChg chg="mod">
          <ac:chgData name="Segers Jeroen (PZ Aalst)" userId="36c35cc2-ec8d-45ac-b9e9-ff4a32a21d7e" providerId="ADAL" clId="{D2B69356-DE8E-4435-98A2-9B6FAAB4329F}" dt="2022-01-31T13:50:49.450" v="769" actId="20577"/>
          <ac:spMkLst>
            <pc:docMk/>
            <pc:sldMk cId="3514814207" sldId="414"/>
            <ac:spMk id="2" creationId="{CA358894-BFDA-4DDA-9A14-66961C0D26EC}"/>
          </ac:spMkLst>
        </pc:spChg>
      </pc:sldChg>
      <pc:sldChg chg="addSp delSp modSp mod">
        <pc:chgData name="Segers Jeroen (PZ Aalst)" userId="36c35cc2-ec8d-45ac-b9e9-ff4a32a21d7e" providerId="ADAL" clId="{D2B69356-DE8E-4435-98A2-9B6FAAB4329F}" dt="2022-02-03T10:59:40.336" v="870" actId="1076"/>
        <pc:sldMkLst>
          <pc:docMk/>
          <pc:sldMk cId="898155358" sldId="416"/>
        </pc:sldMkLst>
        <pc:spChg chg="add del mod">
          <ac:chgData name="Segers Jeroen (PZ Aalst)" userId="36c35cc2-ec8d-45ac-b9e9-ff4a32a21d7e" providerId="ADAL" clId="{D2B69356-DE8E-4435-98A2-9B6FAAB4329F}" dt="2022-02-03T10:59:33.979" v="868"/>
          <ac:spMkLst>
            <pc:docMk/>
            <pc:sldMk cId="898155358" sldId="416"/>
            <ac:spMk id="3" creationId="{EE0EFE5C-A73E-4A5A-9CE9-B0CB329CE053}"/>
          </ac:spMkLst>
        </pc:spChg>
        <pc:picChg chg="add mod">
          <ac:chgData name="Segers Jeroen (PZ Aalst)" userId="36c35cc2-ec8d-45ac-b9e9-ff4a32a21d7e" providerId="ADAL" clId="{D2B69356-DE8E-4435-98A2-9B6FAAB4329F}" dt="2022-02-03T10:59:40.336" v="870" actId="1076"/>
          <ac:picMkLst>
            <pc:docMk/>
            <pc:sldMk cId="898155358" sldId="416"/>
            <ac:picMk id="5" creationId="{8105809D-BE0A-4A8B-A101-3B692495435E}"/>
          </ac:picMkLst>
        </pc:picChg>
        <pc:picChg chg="del">
          <ac:chgData name="Segers Jeroen (PZ Aalst)" userId="36c35cc2-ec8d-45ac-b9e9-ff4a32a21d7e" providerId="ADAL" clId="{D2B69356-DE8E-4435-98A2-9B6FAAB4329F}" dt="2022-02-03T10:59:31.262" v="867" actId="478"/>
          <ac:picMkLst>
            <pc:docMk/>
            <pc:sldMk cId="898155358" sldId="416"/>
            <ac:picMk id="6" creationId="{80AE93EF-EB18-4756-81E6-B70350775D66}"/>
          </ac:picMkLst>
        </pc:picChg>
      </pc:sldChg>
      <pc:sldChg chg="modSp mod">
        <pc:chgData name="Segers Jeroen (PZ Aalst)" userId="36c35cc2-ec8d-45ac-b9e9-ff4a32a21d7e" providerId="ADAL" clId="{D2B69356-DE8E-4435-98A2-9B6FAAB4329F}" dt="2022-01-31T13:23:26.366" v="247" actId="20577"/>
        <pc:sldMkLst>
          <pc:docMk/>
          <pc:sldMk cId="412734066" sldId="421"/>
        </pc:sldMkLst>
        <pc:spChg chg="mod">
          <ac:chgData name="Segers Jeroen (PZ Aalst)" userId="36c35cc2-ec8d-45ac-b9e9-ff4a32a21d7e" providerId="ADAL" clId="{D2B69356-DE8E-4435-98A2-9B6FAAB4329F}" dt="2022-01-31T13:23:19.229" v="245" actId="255"/>
          <ac:spMkLst>
            <pc:docMk/>
            <pc:sldMk cId="412734066" sldId="421"/>
            <ac:spMk id="2" creationId="{CFB5E701-0CC5-4C8B-A597-8E05D9872238}"/>
          </ac:spMkLst>
        </pc:spChg>
        <pc:spChg chg="mod">
          <ac:chgData name="Segers Jeroen (PZ Aalst)" userId="36c35cc2-ec8d-45ac-b9e9-ff4a32a21d7e" providerId="ADAL" clId="{D2B69356-DE8E-4435-98A2-9B6FAAB4329F}" dt="2022-01-31T13:23:26.366" v="247" actId="20577"/>
          <ac:spMkLst>
            <pc:docMk/>
            <pc:sldMk cId="412734066" sldId="421"/>
            <ac:spMk id="4" creationId="{AF56EB61-B303-4000-ACF4-A62846439A5B}"/>
          </ac:spMkLst>
        </pc:spChg>
      </pc:sldChg>
      <pc:sldChg chg="modSp mod modNotesTx">
        <pc:chgData name="Segers Jeroen (PZ Aalst)" userId="36c35cc2-ec8d-45ac-b9e9-ff4a32a21d7e" providerId="ADAL" clId="{D2B69356-DE8E-4435-98A2-9B6FAAB4329F}" dt="2022-01-31T13:28:06.506" v="327" actId="27636"/>
        <pc:sldMkLst>
          <pc:docMk/>
          <pc:sldMk cId="119248934" sldId="422"/>
        </pc:sldMkLst>
        <pc:spChg chg="mod">
          <ac:chgData name="Segers Jeroen (PZ Aalst)" userId="36c35cc2-ec8d-45ac-b9e9-ff4a32a21d7e" providerId="ADAL" clId="{D2B69356-DE8E-4435-98A2-9B6FAAB4329F}" dt="2022-01-31T13:28:06.506" v="327" actId="27636"/>
          <ac:spMkLst>
            <pc:docMk/>
            <pc:sldMk cId="119248934" sldId="422"/>
            <ac:spMk id="3" creationId="{E3370F26-0AFB-401E-8855-2E726390B5CE}"/>
          </ac:spMkLst>
        </pc:spChg>
      </pc:sldChg>
      <pc:sldChg chg="modSp mod modNotesTx">
        <pc:chgData name="Segers Jeroen (PZ Aalst)" userId="36c35cc2-ec8d-45ac-b9e9-ff4a32a21d7e" providerId="ADAL" clId="{D2B69356-DE8E-4435-98A2-9B6FAAB4329F}" dt="2022-01-31T13:29:52.798" v="439" actId="20577"/>
        <pc:sldMkLst>
          <pc:docMk/>
          <pc:sldMk cId="1687434278" sldId="423"/>
        </pc:sldMkLst>
        <pc:spChg chg="mod">
          <ac:chgData name="Segers Jeroen (PZ Aalst)" userId="36c35cc2-ec8d-45ac-b9e9-ff4a32a21d7e" providerId="ADAL" clId="{D2B69356-DE8E-4435-98A2-9B6FAAB4329F}" dt="2022-01-31T13:28:50.971" v="350" actId="20577"/>
          <ac:spMkLst>
            <pc:docMk/>
            <pc:sldMk cId="1687434278" sldId="423"/>
            <ac:spMk id="3" creationId="{E3370F26-0AFB-401E-8855-2E726390B5CE}"/>
          </ac:spMkLst>
        </pc:spChg>
      </pc:sldChg>
      <pc:sldChg chg="modSp mod">
        <pc:chgData name="Segers Jeroen (PZ Aalst)" userId="36c35cc2-ec8d-45ac-b9e9-ff4a32a21d7e" providerId="ADAL" clId="{D2B69356-DE8E-4435-98A2-9B6FAAB4329F}" dt="2022-01-31T13:53:22.233" v="811" actId="20577"/>
        <pc:sldMkLst>
          <pc:docMk/>
          <pc:sldMk cId="142005412" sldId="427"/>
        </pc:sldMkLst>
        <pc:spChg chg="mod">
          <ac:chgData name="Segers Jeroen (PZ Aalst)" userId="36c35cc2-ec8d-45ac-b9e9-ff4a32a21d7e" providerId="ADAL" clId="{D2B69356-DE8E-4435-98A2-9B6FAAB4329F}" dt="2022-01-31T13:53:22.233" v="811" actId="20577"/>
          <ac:spMkLst>
            <pc:docMk/>
            <pc:sldMk cId="142005412" sldId="427"/>
            <ac:spMk id="3" creationId="{3B341D2C-76BD-47A3-91EA-EE3D08CB5D32}"/>
          </ac:spMkLst>
        </pc:spChg>
      </pc:sldChg>
      <pc:sldChg chg="modSp mod">
        <pc:chgData name="Segers Jeroen (PZ Aalst)" userId="36c35cc2-ec8d-45ac-b9e9-ff4a32a21d7e" providerId="ADAL" clId="{D2B69356-DE8E-4435-98A2-9B6FAAB4329F}" dt="2022-01-31T13:54:36.073" v="843" actId="20577"/>
        <pc:sldMkLst>
          <pc:docMk/>
          <pc:sldMk cId="4101514922" sldId="438"/>
        </pc:sldMkLst>
        <pc:spChg chg="mod">
          <ac:chgData name="Segers Jeroen (PZ Aalst)" userId="36c35cc2-ec8d-45ac-b9e9-ff4a32a21d7e" providerId="ADAL" clId="{D2B69356-DE8E-4435-98A2-9B6FAAB4329F}" dt="2022-01-31T13:54:36.073" v="843" actId="20577"/>
          <ac:spMkLst>
            <pc:docMk/>
            <pc:sldMk cId="4101514922" sldId="438"/>
            <ac:spMk id="3" creationId="{135695B7-22DA-43BA-890A-50E3AF530354}"/>
          </ac:spMkLst>
        </pc:spChg>
      </pc:sldChg>
      <pc:sldChg chg="modNotesTx">
        <pc:chgData name="Segers Jeroen (PZ Aalst)" userId="36c35cc2-ec8d-45ac-b9e9-ff4a32a21d7e" providerId="ADAL" clId="{D2B69356-DE8E-4435-98A2-9B6FAAB4329F}" dt="2022-01-31T13:46:40.249" v="747" actId="20577"/>
        <pc:sldMkLst>
          <pc:docMk/>
          <pc:sldMk cId="3267490743" sldId="439"/>
        </pc:sldMkLst>
      </pc:sldChg>
      <pc:sldChg chg="modSp mod modNotesTx">
        <pc:chgData name="Segers Jeroen (PZ Aalst)" userId="36c35cc2-ec8d-45ac-b9e9-ff4a32a21d7e" providerId="ADAL" clId="{D2B69356-DE8E-4435-98A2-9B6FAAB4329F}" dt="2022-01-31T13:39:54.556" v="606" actId="6549"/>
        <pc:sldMkLst>
          <pc:docMk/>
          <pc:sldMk cId="2099961494" sldId="443"/>
        </pc:sldMkLst>
        <pc:spChg chg="mod">
          <ac:chgData name="Segers Jeroen (PZ Aalst)" userId="36c35cc2-ec8d-45ac-b9e9-ff4a32a21d7e" providerId="ADAL" clId="{D2B69356-DE8E-4435-98A2-9B6FAAB4329F}" dt="2022-01-31T13:39:54.556" v="606" actId="6549"/>
          <ac:spMkLst>
            <pc:docMk/>
            <pc:sldMk cId="2099961494" sldId="443"/>
            <ac:spMk id="3" creationId="{1DA886FB-A01C-4FC7-9DBC-AFD9F3D793BA}"/>
          </ac:spMkLst>
        </pc:spChg>
      </pc:sldChg>
      <pc:sldChg chg="modSp mod">
        <pc:chgData name="Segers Jeroen (PZ Aalst)" userId="36c35cc2-ec8d-45ac-b9e9-ff4a32a21d7e" providerId="ADAL" clId="{D2B69356-DE8E-4435-98A2-9B6FAAB4329F}" dt="2022-02-03T17:48:47.718" v="1027" actId="6549"/>
        <pc:sldMkLst>
          <pc:docMk/>
          <pc:sldMk cId="4172025995" sldId="448"/>
        </pc:sldMkLst>
        <pc:spChg chg="mod">
          <ac:chgData name="Segers Jeroen (PZ Aalst)" userId="36c35cc2-ec8d-45ac-b9e9-ff4a32a21d7e" providerId="ADAL" clId="{D2B69356-DE8E-4435-98A2-9B6FAAB4329F}" dt="2022-02-03T17:48:47.718" v="1027" actId="6549"/>
          <ac:spMkLst>
            <pc:docMk/>
            <pc:sldMk cId="4172025995" sldId="448"/>
            <ac:spMk id="2" creationId="{CA358894-BFDA-4DDA-9A14-66961C0D26EC}"/>
          </ac:spMkLst>
        </pc:spChg>
      </pc:sldChg>
      <pc:sldChg chg="modSp mod modNotesTx">
        <pc:chgData name="Segers Jeroen (PZ Aalst)" userId="36c35cc2-ec8d-45ac-b9e9-ff4a32a21d7e" providerId="ADAL" clId="{D2B69356-DE8E-4435-98A2-9B6FAAB4329F}" dt="2022-01-31T13:39:10.650" v="605" actId="6549"/>
        <pc:sldMkLst>
          <pc:docMk/>
          <pc:sldMk cId="924910600" sldId="451"/>
        </pc:sldMkLst>
        <pc:spChg chg="mod">
          <ac:chgData name="Segers Jeroen (PZ Aalst)" userId="36c35cc2-ec8d-45ac-b9e9-ff4a32a21d7e" providerId="ADAL" clId="{D2B69356-DE8E-4435-98A2-9B6FAAB4329F}" dt="2022-01-31T13:39:10.650" v="605" actId="6549"/>
          <ac:spMkLst>
            <pc:docMk/>
            <pc:sldMk cId="924910600" sldId="451"/>
            <ac:spMk id="3" creationId="{1DA886FB-A01C-4FC7-9DBC-AFD9F3D793BA}"/>
          </ac:spMkLst>
        </pc:spChg>
      </pc:sldChg>
      <pc:sldChg chg="modSp mod">
        <pc:chgData name="Segers Jeroen (PZ Aalst)" userId="36c35cc2-ec8d-45ac-b9e9-ff4a32a21d7e" providerId="ADAL" clId="{D2B69356-DE8E-4435-98A2-9B6FAAB4329F}" dt="2022-01-31T13:48:55.001" v="759" actId="20577"/>
        <pc:sldMkLst>
          <pc:docMk/>
          <pc:sldMk cId="3393933153" sldId="453"/>
        </pc:sldMkLst>
        <pc:spChg chg="mod">
          <ac:chgData name="Segers Jeroen (PZ Aalst)" userId="36c35cc2-ec8d-45ac-b9e9-ff4a32a21d7e" providerId="ADAL" clId="{D2B69356-DE8E-4435-98A2-9B6FAAB4329F}" dt="2022-01-31T13:48:55.001" v="759" actId="20577"/>
          <ac:spMkLst>
            <pc:docMk/>
            <pc:sldMk cId="3393933153" sldId="453"/>
            <ac:spMk id="3" creationId="{135695B7-22DA-43BA-890A-50E3AF530354}"/>
          </ac:spMkLst>
        </pc:spChg>
      </pc:sldChg>
      <pc:sldChg chg="modSp mod">
        <pc:chgData name="Segers Jeroen (PZ Aalst)" userId="36c35cc2-ec8d-45ac-b9e9-ff4a32a21d7e" providerId="ADAL" clId="{D2B69356-DE8E-4435-98A2-9B6FAAB4329F}" dt="2022-02-03T17:39:00.340" v="893" actId="1076"/>
        <pc:sldMkLst>
          <pc:docMk/>
          <pc:sldMk cId="3256403797" sldId="454"/>
        </pc:sldMkLst>
        <pc:spChg chg="mod">
          <ac:chgData name="Segers Jeroen (PZ Aalst)" userId="36c35cc2-ec8d-45ac-b9e9-ff4a32a21d7e" providerId="ADAL" clId="{D2B69356-DE8E-4435-98A2-9B6FAAB4329F}" dt="2022-01-31T13:54:25.594" v="839" actId="20577"/>
          <ac:spMkLst>
            <pc:docMk/>
            <pc:sldMk cId="3256403797" sldId="454"/>
            <ac:spMk id="3" creationId="{135695B7-22DA-43BA-890A-50E3AF530354}"/>
          </ac:spMkLst>
        </pc:spChg>
        <pc:spChg chg="mod">
          <ac:chgData name="Segers Jeroen (PZ Aalst)" userId="36c35cc2-ec8d-45ac-b9e9-ff4a32a21d7e" providerId="ADAL" clId="{D2B69356-DE8E-4435-98A2-9B6FAAB4329F}" dt="2022-02-03T17:39:00.340" v="893" actId="1076"/>
          <ac:spMkLst>
            <pc:docMk/>
            <pc:sldMk cId="3256403797" sldId="454"/>
            <ac:spMk id="4" creationId="{348B4EEB-2B71-4526-A6CF-45380B1B716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bpolb-my.sharepoint.com/personal/jeroen_segers_police_belgium_eu/Documents/Bijlagen/Bevraging%20nieuwsoverzicht%20Buurtinformatienetwerken%20(BIN)(1-344)%20herwerkte%20vers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Grafiek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'Onderwerpen nieuwsoverzicht'!$A$3:$A$10</c:f>
              <c:strCache>
                <c:ptCount val="8"/>
                <c:pt idx="0">
                  <c:v>Inbraken</c:v>
                </c:pt>
                <c:pt idx="1">
                  <c:v>Diefstal</c:v>
                </c:pt>
                <c:pt idx="2">
                  <c:v>verdachte toestanden</c:v>
                </c:pt>
                <c:pt idx="3">
                  <c:v>interventies</c:v>
                </c:pt>
                <c:pt idx="4">
                  <c:v>vandalisme</c:v>
                </c:pt>
                <c:pt idx="5">
                  <c:v>veiligheid</c:v>
                </c:pt>
                <c:pt idx="6">
                  <c:v>verkeer</c:v>
                </c:pt>
                <c:pt idx="7">
                  <c:v>tips</c:v>
                </c:pt>
              </c:strCache>
            </c:strRef>
          </c:cat>
          <c:val>
            <c:numRef>
              <c:f>'Onderwerpen nieuwsoverzicht'!$E$3:$E$10</c:f>
              <c:numCache>
                <c:formatCode>General</c:formatCode>
                <c:ptCount val="8"/>
                <c:pt idx="0">
                  <c:v>126</c:v>
                </c:pt>
                <c:pt idx="1">
                  <c:v>65</c:v>
                </c:pt>
                <c:pt idx="2">
                  <c:v>29</c:v>
                </c:pt>
                <c:pt idx="3">
                  <c:v>20</c:v>
                </c:pt>
                <c:pt idx="4">
                  <c:v>23</c:v>
                </c:pt>
                <c:pt idx="5">
                  <c:v>47</c:v>
                </c:pt>
                <c:pt idx="6">
                  <c:v>20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D0-4199-B70A-CCCDA90FE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6642287"/>
        <c:axId val="132664270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'Onderwerpen nieuwsoverzicht'!$A$3:$A$10</c15:sqref>
                        </c15:formulaRef>
                      </c:ext>
                    </c:extLst>
                    <c:strCache>
                      <c:ptCount val="8"/>
                      <c:pt idx="0">
                        <c:v>Inbraken</c:v>
                      </c:pt>
                      <c:pt idx="1">
                        <c:v>Diefstal</c:v>
                      </c:pt>
                      <c:pt idx="2">
                        <c:v>verdachte toestanden</c:v>
                      </c:pt>
                      <c:pt idx="3">
                        <c:v>interventies</c:v>
                      </c:pt>
                      <c:pt idx="4">
                        <c:v>vandalisme</c:v>
                      </c:pt>
                      <c:pt idx="5">
                        <c:v>veiligheid</c:v>
                      </c:pt>
                      <c:pt idx="6">
                        <c:v>verkeer</c:v>
                      </c:pt>
                      <c:pt idx="7">
                        <c:v>tips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'Onderwerpen nieuwsoverzicht'!$B$3:$B$10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DD0-4199-B70A-CCCDA90FE009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'Onderwerpen nieuwsoverzicht'!$A$3:$A$10</c15:sqref>
                        </c15:formulaRef>
                      </c:ext>
                    </c:extLst>
                    <c:strCache>
                      <c:ptCount val="8"/>
                      <c:pt idx="0">
                        <c:v>Inbraken</c:v>
                      </c:pt>
                      <c:pt idx="1">
                        <c:v>Diefstal</c:v>
                      </c:pt>
                      <c:pt idx="2">
                        <c:v>verdachte toestanden</c:v>
                      </c:pt>
                      <c:pt idx="3">
                        <c:v>interventies</c:v>
                      </c:pt>
                      <c:pt idx="4">
                        <c:v>vandalisme</c:v>
                      </c:pt>
                      <c:pt idx="5">
                        <c:v>veiligheid</c:v>
                      </c:pt>
                      <c:pt idx="6">
                        <c:v>verkeer</c:v>
                      </c:pt>
                      <c:pt idx="7">
                        <c:v>tips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'Onderwerpen nieuwsoverzicht'!$C$3:$C$10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DD0-4199-B70A-CCCDA90FE009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'Onderwerpen nieuwsoverzicht'!$A$3:$A$10</c15:sqref>
                        </c15:formulaRef>
                      </c:ext>
                    </c:extLst>
                    <c:strCache>
                      <c:ptCount val="8"/>
                      <c:pt idx="0">
                        <c:v>Inbraken</c:v>
                      </c:pt>
                      <c:pt idx="1">
                        <c:v>Diefstal</c:v>
                      </c:pt>
                      <c:pt idx="2">
                        <c:v>verdachte toestanden</c:v>
                      </c:pt>
                      <c:pt idx="3">
                        <c:v>interventies</c:v>
                      </c:pt>
                      <c:pt idx="4">
                        <c:v>vandalisme</c:v>
                      </c:pt>
                      <c:pt idx="5">
                        <c:v>veiligheid</c:v>
                      </c:pt>
                      <c:pt idx="6">
                        <c:v>verkeer</c:v>
                      </c:pt>
                      <c:pt idx="7">
                        <c:v>tips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'Onderwerpen nieuwsoverzicht'!$D$3:$D$10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DD0-4199-B70A-CCCDA90FE009}"/>
                  </c:ext>
                </c:extLst>
              </c15:ser>
            </c15:filteredBarSeries>
          </c:ext>
        </c:extLst>
      </c:barChart>
      <c:catAx>
        <c:axId val="132664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26642703"/>
        <c:crosses val="autoZero"/>
        <c:auto val="1"/>
        <c:lblAlgn val="ctr"/>
        <c:lblOffset val="100"/>
        <c:noMultiLvlLbl val="0"/>
      </c:catAx>
      <c:valAx>
        <c:axId val="1326642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2664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1CD8A-9E39-435F-9059-EBEE690F048A}" type="datetimeFigureOut">
              <a:rPr lang="nl-BE" smtClean="0"/>
              <a:t>3/02/2022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9E12B-8977-44F1-A1A9-52E8FCFEC2D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603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9E12B-8977-44F1-A1A9-52E8FCFEC2D4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563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dagelijks overzicht, info, aandachtspunten,  sensibilisering,  BIN maandtip… 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C202D-4735-4788-8D57-125E7CBD948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1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dagelijks overzicht, info, aandachtspunten,  sensibilisering,  BIN maandtip… 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C202D-4735-4788-8D57-125E7CBD948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45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Indien dringend bericht mag dit enkel vermeld worden via de sociale mediakanalen enkel indien expliciet vermeld door de Politie ( bv: verdwijning ). Bij niet- dringende berichten mag dit steeds vermeld worden. Sociale mediakanaal bin-gerelateerd = besloten groep met enkel BIN-leden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9E12B-8977-44F1-A1A9-52E8FCFEC2D4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0189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Ongeveer de helft van alle BIN’S gebruikt nog andere sociale media-kanalen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9E12B-8977-44F1-A1A9-52E8FCFEC2D4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9933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C202D-4735-4788-8D57-125E7CBD948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081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>
                <a:solidFill>
                  <a:srgbClr val="002060"/>
                </a:solidFill>
              </a:rPr>
              <a:t>Top 4 fenomenen dewelke men wil terugzien in het nieuwsoverzicht</a:t>
            </a:r>
            <a:br>
              <a:rPr lang="nl-NL" sz="1200">
                <a:solidFill>
                  <a:srgbClr val="002060"/>
                </a:solidFill>
              </a:rPr>
            </a:br>
            <a:endParaRPr lang="nl-NL" sz="120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1200">
                <a:solidFill>
                  <a:srgbClr val="002060"/>
                </a:solidFill>
              </a:rPr>
              <a:t>Inbraken ( 126 antwoorden – 36 % )</a:t>
            </a:r>
            <a:br>
              <a:rPr lang="nl-NL" sz="1200">
                <a:solidFill>
                  <a:srgbClr val="002060"/>
                </a:solidFill>
              </a:rPr>
            </a:br>
            <a:endParaRPr lang="nl-NL" sz="120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1200">
                <a:solidFill>
                  <a:srgbClr val="002060"/>
                </a:solidFill>
              </a:rPr>
              <a:t>Diefstal in gebouwen en voertuigen ( 65 antwoorden – 18 % )</a:t>
            </a:r>
            <a:br>
              <a:rPr lang="nl-NL" sz="1200">
                <a:solidFill>
                  <a:srgbClr val="002060"/>
                </a:solidFill>
              </a:rPr>
            </a:br>
            <a:endParaRPr lang="nl-NL" sz="120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1200">
                <a:solidFill>
                  <a:srgbClr val="002060"/>
                </a:solidFill>
              </a:rPr>
              <a:t>Veiligheid ( 47 antwoorden – 14 % )</a:t>
            </a:r>
            <a:br>
              <a:rPr lang="nl-NL" sz="1200">
                <a:solidFill>
                  <a:srgbClr val="002060"/>
                </a:solidFill>
              </a:rPr>
            </a:br>
            <a:endParaRPr lang="nl-NL" sz="120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1200">
                <a:solidFill>
                  <a:srgbClr val="002060"/>
                </a:solidFill>
              </a:rPr>
              <a:t>Verdachte toestanden ( 29 antwoorden – 8 % )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9E12B-8977-44F1-A1A9-52E8FCFEC2D4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1950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C202D-4735-4788-8D57-125E7CBD948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833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/>
              <a:t>Cp</a:t>
            </a:r>
            <a:r>
              <a:rPr lang="nl-NL"/>
              <a:t> Clyncke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C202D-4735-4788-8D57-125E7CBD948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329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Op het einde van dit agendapunt: Johan nogmaals herhalen Covid Ja of Covid Neen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C202D-4735-4788-8D57-125E7CBD948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254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9E12B-8977-44F1-A1A9-52E8FCFEC2D4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243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9E12B-8977-44F1-A1A9-52E8FCFEC2D4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6093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Johan: iedere Bin kreeg de mogelijkheid om agendapunten bij te voegen, er is 1 antwoord bijgekomen, namelijk van BIN-Meldert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9E12B-8977-44F1-A1A9-52E8FCFEC2D4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2728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9E12B-8977-44F1-A1A9-52E8FCFEC2D4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0996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9E12B-8977-44F1-A1A9-52E8FCFEC2D4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4634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9E12B-8977-44F1-A1A9-52E8FCFEC2D4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1516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rgbClr val="2B2B80"/>
                </a:solidFill>
                <a:latin typeface="Source Sans Pro"/>
                <a:ea typeface="Source Sans Pro"/>
                <a:cs typeface="Calibri"/>
              </a:rPr>
              <a:t>https://www.hln.be/brugge/grootste-politiecontrole-ooit-met-426-agenten-blijkt-succes-63-geseinde-personen-en-39-keer-drugs-gevonden-en-meer-dan-400-verkeersinbreuken~a8829018/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9E12B-8977-44F1-A1A9-52E8FCFEC2D4}" type="slidenum">
              <a:rPr lang="nl-BE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1148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9E12B-8977-44F1-A1A9-52E8FCFEC2D4}" type="slidenum">
              <a:rPr lang="nl-BE" smtClean="0"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2957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9E12B-8977-44F1-A1A9-52E8FCFEC2D4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663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Lisa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9E12B-8977-44F1-A1A9-52E8FCFEC2D4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1850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Enkel de BIN’S vermelden dewelke zijn gestegen ( Erembodegem- Meldert- Mijlbeek-3 nieuwe </a:t>
            </a:r>
            <a:r>
              <a:rPr lang="nl-NL" err="1"/>
              <a:t>BIN’s</a:t>
            </a:r>
            <a:r>
              <a:rPr lang="nl-NL"/>
              <a:t> 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9E12B-8977-44F1-A1A9-52E8FCFEC2D4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4824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Kaart dient nog aangepast te worden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9E12B-8977-44F1-A1A9-52E8FCFEC2D4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0637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>
                <a:solidFill>
                  <a:srgbClr val="000000"/>
                </a:solidFill>
                <a:latin typeface="Calibri" panose="020F0502020204030204" pitchFamily="34" charset="0"/>
              </a:rPr>
              <a:t>hoofdzakelijk verdachte feiten/inbraken/</a:t>
            </a:r>
            <a:r>
              <a:rPr lang="nl-NL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verdwijning… inbraken in appartementen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C202D-4735-4788-8D57-125E7CBD948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986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dagelijks overzicht, info, aandachtspunten,  sensibilisering,  BIN maandtip… 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C202D-4735-4788-8D57-125E7CBD948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92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dagelijks overzicht, info, aandachtspunten,  sensibilisering,  BIN maandtip… 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C202D-4735-4788-8D57-125E7CBD948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29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 blauw">
    <p:bg>
      <p:bgPr>
        <a:solidFill>
          <a:srgbClr val="2B2B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:a16="http://schemas.microsoft.com/office/drawing/2014/main" id="{C8FF0666-E4A2-4852-AFE9-4CA070DCFB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137688"/>
            <a:ext cx="1828800" cy="860155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7CAC934-B03E-47A0-A40E-AE80EB707F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r>
              <a:rPr lang="nl-NL"/>
              <a:t>Hier komt de hoofdtitel</a:t>
            </a:r>
            <a:endParaRPr lang="nl-BE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6CC646F1-9329-4D03-BC2B-393431C9A0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21074"/>
            <a:ext cx="9144000" cy="96955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Hier komt de subtitel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994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 w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BE25026E-DE03-476E-8A08-7AC5A79DC5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6732E08E-3B7C-40A4-8CDD-3AC776B399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r>
              <a:rPr lang="nl-NL"/>
              <a:t>Hier komt de hoofdtitel</a:t>
            </a:r>
            <a:endParaRPr lang="nl-BE"/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3D711A20-688E-492D-A382-F5FF21BA0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21074"/>
            <a:ext cx="9144000" cy="96955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Hier komt de subtitel</a:t>
            </a:r>
            <a:endParaRPr lang="nl-BE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AAC2C2C-8081-496C-9E98-97361519D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137688"/>
            <a:ext cx="1828800" cy="86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8EC1B341-E7A8-43AA-AAF7-EB9C0D7D3E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CCCE80F-763C-46A9-8D08-8C5555592C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5658" y="3429000"/>
            <a:ext cx="8458200" cy="224227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nl-NL"/>
              <a:t>Titel komt hier</a:t>
            </a:r>
            <a:endParaRPr lang="nl-B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417F1C0-8EBA-4C34-8BEE-D2A763621C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3884" y="649048"/>
            <a:ext cx="608116" cy="64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5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-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8EC1B341-E7A8-43AA-AAF7-EB9C0D7D3E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CCCE80F-763C-46A9-8D08-8C5555592C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5658" y="3429000"/>
            <a:ext cx="8458200" cy="224227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nl-NL"/>
              <a:t>Titel komt hier</a:t>
            </a:r>
            <a:endParaRPr lang="nl-B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346CEA7-1046-4563-A986-8CFF87FCC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583884" y="649049"/>
            <a:ext cx="608116" cy="64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5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40BA30C-9F83-4AEA-9A8B-1D6B1EE4B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305B976-F40C-4190-8680-FD29DDCEB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4066"/>
            <a:ext cx="10352314" cy="674913"/>
          </a:xfrm>
        </p:spPr>
        <p:txBody>
          <a:bodyPr wrap="square" lIns="0" tIns="0" rIns="0" bIns="0" anchor="b" anchorCtr="0">
            <a:normAutofit/>
          </a:bodyPr>
          <a:lstStyle>
            <a:lvl1pPr>
              <a:defRPr sz="4800"/>
            </a:lvl1pPr>
          </a:lstStyle>
          <a:p>
            <a:r>
              <a:rPr lang="nl-NL"/>
              <a:t>Hier komt de titel</a:t>
            </a:r>
            <a:endParaRPr lang="nl-BE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F2555AFE-3F77-47F8-8725-3CE898CAD3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1825625"/>
            <a:ext cx="10352311" cy="43513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 komt hier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1B71E425-B54E-4425-8D9C-83215584A9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1246744"/>
            <a:ext cx="10352313" cy="436107"/>
          </a:xfrm>
        </p:spPr>
        <p:txBody>
          <a:bodyPr lIns="0" tIns="0" rIns="0" bIns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nl-NL"/>
              <a:t>Hier komt de subtitel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239E1D6-0C57-45E2-A1E1-6CD71B8EC1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3884" y="649048"/>
            <a:ext cx="608116" cy="64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2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40BA30C-9F83-4AEA-9A8B-1D6B1EE4B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0BD11419-7FDB-4B26-ACEE-FCE922C8FF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465" y="1825625"/>
            <a:ext cx="4950049" cy="4351339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F2555AFE-3F77-47F8-8725-3CE898CAD3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1825625"/>
            <a:ext cx="5113335" cy="43513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 komt hier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7AEBB01-7077-4380-809A-E8C5AA50B0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4066"/>
            <a:ext cx="10352314" cy="674913"/>
          </a:xfrm>
        </p:spPr>
        <p:txBody>
          <a:bodyPr wrap="square" lIns="0" tIns="0" rIns="0" bIns="0" anchor="b" anchorCtr="0">
            <a:normAutofit/>
          </a:bodyPr>
          <a:lstStyle>
            <a:lvl1pPr>
              <a:defRPr sz="4800"/>
            </a:lvl1pPr>
          </a:lstStyle>
          <a:p>
            <a:r>
              <a:rPr lang="nl-NL"/>
              <a:t>Hier komt de titel</a:t>
            </a:r>
            <a:endParaRPr lang="nl-BE"/>
          </a:p>
        </p:txBody>
      </p:sp>
      <p:sp>
        <p:nvSpPr>
          <p:cNvPr id="10" name="Tijdelijke aanduiding voor tekst 18">
            <a:extLst>
              <a:ext uri="{FF2B5EF4-FFF2-40B4-BE49-F238E27FC236}">
                <a16:creationId xmlns:a16="http://schemas.microsoft.com/office/drawing/2014/main" id="{26CB040D-F88E-4BA7-B04D-9D68B077DB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1246744"/>
            <a:ext cx="10352313" cy="436107"/>
          </a:xfrm>
        </p:spPr>
        <p:txBody>
          <a:bodyPr lIns="0" tIns="0" rIns="0" bIns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nl-NL"/>
              <a:t>Hier komt de subtitel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109739D-8B34-4275-9615-5D5651DDF4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3884" y="649048"/>
            <a:ext cx="608116" cy="64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8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9846575-78B0-4617-921E-96F150DC5B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34323" y="4483223"/>
            <a:ext cx="8407153" cy="167788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Hier komt de eindnoot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6C76824-6F61-4466-A2B3-A1703ADB9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137688"/>
            <a:ext cx="1828800" cy="86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8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6601B-F5F5-407B-964A-D5E07BFE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BFA6400-5C80-459A-950B-A04ED4A69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A8EB278-0272-40CE-B436-7CDF2B56A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3154B2-C4A0-4339-AD7F-6BAB3FAF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5C75-7DBD-4048-B413-3A1F6CCF5361}" type="datetimeFigureOut">
              <a:rPr lang="nl-BE" smtClean="0"/>
              <a:t>3/02/2022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7EF72A-C408-4EF4-8982-6B2BE2959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38D6C7D-67EC-4171-B7DF-B1985D11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99E3-7075-4EA9-8123-F9ECF722A8A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081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6DA607-34EF-493E-8B59-1748462EF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301920"/>
            <a:ext cx="1051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u="none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DD41AFC-88A1-4D23-BFDC-111C56AA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065"/>
            <a:ext cx="10515600" cy="67491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4AB66C-AD5F-42C0-A8F2-B1B194AC0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599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Tekst komt hier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668269-F22D-4A30-A426-C829FEEBB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01920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</a:defRPr>
            </a:lvl1pPr>
          </a:lstStyle>
          <a:p>
            <a:fld id="{49ABCC74-6CF7-4EDA-B791-68D995B4437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933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6" r:id="rId5"/>
    <p:sldLayoutId id="2147483650" r:id="rId6"/>
    <p:sldLayoutId id="2147483652" r:id="rId7"/>
    <p:sldLayoutId id="2147483673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 Bold" panose="020B0703030403020204" pitchFamily="34" charset="0"/>
          <a:ea typeface="Source Sans Pro Bold" panose="020B0703030403020204" pitchFamily="34" charset="0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FlandersArtSans-Regular" panose="00000500000000000000" pitchFamily="2" charset="0"/>
        <a:buNone/>
        <a:defRPr sz="2800" kern="1200">
          <a:solidFill>
            <a:schemeClr val="accent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FlandersArtSans-Regular" panose="00000500000000000000" pitchFamily="2" charset="0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pz.aalst.preventie@police.belgium.eu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2504940193088610" TargetMode="External"/><Relationship Id="rId3" Type="http://schemas.openxmlformats.org/officeDocument/2006/relationships/hyperlink" Target="https://www.facebook.com/groups/147318123798900/?ref=share" TargetMode="External"/><Relationship Id="rId7" Type="http://schemas.openxmlformats.org/officeDocument/2006/relationships/hyperlink" Target="https://www.binmeldert.b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ites.google.com/site/binerembodegem/home" TargetMode="External"/><Relationship Id="rId5" Type="http://schemas.openxmlformats.org/officeDocument/2006/relationships/hyperlink" Target="https://www.instagram.com/binerembodegem/" TargetMode="External"/><Relationship Id="rId4" Type="http://schemas.openxmlformats.org/officeDocument/2006/relationships/hyperlink" Target="https://www.facebook.com/BIN-Erembodegem-30830459654299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inarendaalst/" TargetMode="External"/><Relationship Id="rId7" Type="http://schemas.openxmlformats.org/officeDocument/2006/relationships/hyperlink" Target="http://www.binmoorsel.b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demeiviskoppen.be/veiligheid/" TargetMode="External"/><Relationship Id="rId5" Type="http://schemas.openxmlformats.org/officeDocument/2006/relationships/hyperlink" Target="https://www.facebook.com/groups/binherdersem" TargetMode="External"/><Relationship Id="rId4" Type="http://schemas.openxmlformats.org/officeDocument/2006/relationships/hyperlink" Target="https://binarend.jimdofree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pz.aalst@police.belgium.e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politie.be/5440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tie.be/5440/vragen/online-criminalitei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obilit.belgium.be/nl/luchtvaart/drone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8A448-4390-41F3-8BB1-CEFCA9F8F7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5400">
                <a:latin typeface="Source Sans Pro Black"/>
                <a:ea typeface="Source Sans Pro Black"/>
              </a:rPr>
              <a:t>V</a:t>
            </a:r>
            <a:r>
              <a:rPr lang="nl-BE" sz="5400" err="1">
                <a:latin typeface="Source Sans Pro Black"/>
                <a:ea typeface="Source Sans Pro Black"/>
              </a:rPr>
              <a:t>ergadering</a:t>
            </a:r>
            <a:r>
              <a:rPr lang="nl-BE" sz="5400">
                <a:latin typeface="Source Sans Pro Black"/>
                <a:ea typeface="Source Sans Pro Black"/>
              </a:rPr>
              <a:t> BIN-netwerk</a:t>
            </a:r>
            <a:br>
              <a:rPr lang="nl-BE" sz="5400"/>
            </a:br>
            <a:r>
              <a:rPr lang="nl-BE" sz="5400">
                <a:latin typeface="Source Sans Pro Black"/>
                <a:ea typeface="Source Sans Pro Black"/>
              </a:rPr>
              <a:t>03/02/2022</a:t>
            </a:r>
            <a:endParaRPr lang="nl-BE" sz="540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AEFB168-D757-4DF7-8114-8CDEDE088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33C1BD-CD33-428B-A950-0ED260A13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821663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A8F4BA9-B6D7-4CB1-BBAF-253460E4DBA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49" y="5199488"/>
            <a:ext cx="4086225" cy="10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2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58894-BFDA-4DDA-9A14-66961C0D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141" y="2438400"/>
            <a:ext cx="8929876" cy="2897065"/>
          </a:xfrm>
        </p:spPr>
        <p:txBody>
          <a:bodyPr>
            <a:noAutofit/>
          </a:bodyPr>
          <a:lstStyle/>
          <a:p>
            <a:pPr algn="ctr"/>
            <a:br>
              <a:rPr lang="nl-NL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br>
              <a:rPr lang="nl-NL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nl-NL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6. </a:t>
            </a:r>
            <a:r>
              <a:rPr lang="nl-BE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Feedback opleiding BE-alert najaar 2021 </a:t>
            </a:r>
            <a:r>
              <a:rPr lang="nl-NL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 </a:t>
            </a:r>
            <a:br>
              <a:rPr lang="nl-NL" sz="4900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nl-NL" sz="4900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</a:t>
            </a:r>
            <a:br>
              <a:rPr lang="nl-NL" sz="4900" b="1" i="0">
                <a:effectLst/>
                <a:latin typeface="Source Sans Pro Light" panose="020B0403030403020204" pitchFamily="34" charset="0"/>
              </a:rPr>
            </a:br>
            <a:r>
              <a:rPr lang="nl-NL" sz="4900" b="1" i="0">
                <a:effectLst/>
                <a:latin typeface="Source Sans Pro Light" panose="020B0403030403020204" pitchFamily="34" charset="0"/>
              </a:rPr>
              <a:t>Peter Pollet</a:t>
            </a:r>
            <a:endParaRPr lang="nl-BE" sz="4900"/>
          </a:p>
        </p:txBody>
      </p:sp>
    </p:spTree>
    <p:extLst>
      <p:ext uri="{BB962C8B-B14F-4D97-AF65-F5344CB8AC3E}">
        <p14:creationId xmlns:p14="http://schemas.microsoft.com/office/powerpoint/2010/main" val="238993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41F78-365C-4DFB-8604-6D1CBB215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78427"/>
            <a:ext cx="10352314" cy="1075812"/>
          </a:xfrm>
        </p:spPr>
        <p:txBody>
          <a:bodyPr>
            <a:normAutofit fontScale="90000"/>
          </a:bodyPr>
          <a:lstStyle/>
          <a:p>
            <a:r>
              <a:rPr lang="nl-NL" b="1">
                <a:latin typeface="Source Sans Pro Black"/>
                <a:ea typeface="Source Sans Pro Black"/>
              </a:rPr>
              <a:t>6.</a:t>
            </a:r>
            <a:r>
              <a:rPr lang="nl-NL" sz="4800" b="1">
                <a:latin typeface="Source Sans Pro Black"/>
                <a:ea typeface="Source Sans Pro Black"/>
              </a:rPr>
              <a:t> Feedback </a:t>
            </a:r>
            <a:r>
              <a:rPr lang="nl-NL" b="1">
                <a:latin typeface="Source Sans Pro Black"/>
                <a:ea typeface="Source Sans Pro Black"/>
              </a:rPr>
              <a:t>o</a:t>
            </a:r>
            <a:r>
              <a:rPr lang="nl-NL" sz="4800" b="1">
                <a:latin typeface="Source Sans Pro Black"/>
                <a:ea typeface="Source Sans Pro Black"/>
              </a:rPr>
              <a:t>pleiding BE-alert najaar 2021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8CA569-A113-4963-947B-D6998034BD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825625"/>
            <a:ext cx="10842522" cy="48406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220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sz="2400" b="1" i="1" u="sng">
                <a:solidFill>
                  <a:srgbClr val="002060"/>
                </a:solidFill>
              </a:rPr>
              <a:t>Opleiding gebruik ledenbestand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</a:rPr>
              <a:t>Opleiding leden stuurgroep op 21/09/2021 via teams.</a:t>
            </a:r>
            <a:br>
              <a:rPr lang="nl-NL" sz="2000">
                <a:solidFill>
                  <a:srgbClr val="002060"/>
                </a:solidFill>
              </a:rPr>
            </a:br>
            <a:endParaRPr lang="nl-NL" sz="200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u="sng">
                <a:solidFill>
                  <a:srgbClr val="002060"/>
                </a:solidFill>
                <a:latin typeface="Source Sans Pro Light"/>
                <a:ea typeface="Source Sans Pro Light"/>
              </a:rPr>
              <a:t>Doel: ledenbestand beheren </a:t>
            </a: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( leden toevoegen- verwijderen- gegevens aanpassen )</a:t>
            </a:r>
            <a:b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endParaRPr lang="nl-NL" sz="200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</a:rPr>
              <a:t>Toekomstige opleidingen door de dienst politionele preventie</a:t>
            </a:r>
            <a:br>
              <a:rPr lang="nl-NL" sz="2000">
                <a:solidFill>
                  <a:srgbClr val="002060"/>
                </a:solidFill>
              </a:rPr>
            </a:br>
            <a:endParaRPr lang="nl-NL" sz="200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</a:rPr>
              <a:t>Vragen?</a:t>
            </a:r>
            <a:br>
              <a:rPr lang="nl-NL" sz="2000">
                <a:solidFill>
                  <a:srgbClr val="002060"/>
                </a:solidFill>
              </a:rPr>
            </a:br>
            <a:r>
              <a:rPr lang="nl-NL" sz="2000">
                <a:solidFill>
                  <a:srgbClr val="002060"/>
                </a:solidFill>
                <a:hlinkClick r:id="rId2"/>
              </a:rPr>
              <a:t>pz.aalst.preventie@police.belgium.eu</a:t>
            </a:r>
            <a:r>
              <a:rPr lang="nl-NL" sz="2000">
                <a:solidFill>
                  <a:srgbClr val="002060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/>
          </a:p>
          <a:p>
            <a:pPr marL="3246120" lvl="6" indent="0">
              <a:buNone/>
            </a:pPr>
            <a:endParaRPr lang="nl-NL">
              <a:ea typeface="Source Sans Pro"/>
              <a:cs typeface="Calibri" panose="020F0502020204030204"/>
            </a:endParaRPr>
          </a:p>
          <a:p>
            <a:pPr marL="3959860"/>
            <a:endParaRPr lang="nl-NL">
              <a:cs typeface="Calibri" panose="020F0502020204030204"/>
            </a:endParaRPr>
          </a:p>
          <a:p>
            <a:pPr marL="3731260" indent="0">
              <a:buNone/>
            </a:pPr>
            <a:endParaRPr lang="nl-NL">
              <a:cs typeface="Calibri" panose="020F0502020204030204"/>
            </a:endParaRPr>
          </a:p>
          <a:p>
            <a:pPr marL="3959860"/>
            <a:endParaRPr lang="nl-NL">
              <a:cs typeface="Calibri" panose="020F0502020204030204"/>
            </a:endParaRPr>
          </a:p>
          <a:p>
            <a:pPr marL="514350" indent="-514350">
              <a:buFont typeface="+mj-lt"/>
              <a:buAutoNum type="arabicPeriod"/>
            </a:pPr>
            <a:endParaRPr lang="nl-NL"/>
          </a:p>
          <a:p>
            <a:pPr marL="514350" indent="-514350">
              <a:buFont typeface="+mj-lt"/>
              <a:buAutoNum type="arabicPeriod"/>
            </a:pPr>
            <a:endParaRPr lang="nl-NL"/>
          </a:p>
          <a:p>
            <a:pPr marL="514350" indent="-514350">
              <a:buFont typeface="+mj-lt"/>
              <a:buAutoNum type="arabicPeriod"/>
            </a:pPr>
            <a:endParaRPr lang="nl-NL"/>
          </a:p>
          <a:p>
            <a:pPr marL="514350" indent="-514350">
              <a:buFont typeface="+mj-lt"/>
              <a:buAutoNum type="arabicPeriod"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507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58894-BFDA-4DDA-9A14-66961C0D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606" y="1980467"/>
            <a:ext cx="11198942" cy="2897065"/>
          </a:xfrm>
        </p:spPr>
        <p:txBody>
          <a:bodyPr>
            <a:noAutofit/>
          </a:bodyPr>
          <a:lstStyle/>
          <a:p>
            <a:pPr algn="ctr"/>
            <a:br>
              <a:rPr lang="nl-NL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br>
              <a:rPr lang="nl-NL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nl-NL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7. STAVAZA ledenbestand</a:t>
            </a:r>
            <a:r>
              <a:rPr lang="nl-BE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</a:t>
            </a:r>
            <a:r>
              <a:rPr lang="nl-NL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 </a:t>
            </a:r>
            <a:br>
              <a:rPr lang="nl-NL" sz="4900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nl-NL" sz="4900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</a:t>
            </a:r>
            <a:br>
              <a:rPr lang="nl-NL" sz="4900" b="1" i="0">
                <a:effectLst/>
                <a:latin typeface="Source Sans Pro Light" panose="020B0403030403020204" pitchFamily="34" charset="0"/>
              </a:rPr>
            </a:br>
            <a:r>
              <a:rPr lang="nl-NL" sz="4900" b="1" i="0">
                <a:effectLst/>
                <a:latin typeface="Source Sans Pro Light" panose="020B0403030403020204" pitchFamily="34" charset="0"/>
              </a:rPr>
              <a:t>Peter Pollet</a:t>
            </a:r>
            <a:endParaRPr lang="nl-BE" sz="4900"/>
          </a:p>
        </p:txBody>
      </p:sp>
    </p:spTree>
    <p:extLst>
      <p:ext uri="{BB962C8B-B14F-4D97-AF65-F5344CB8AC3E}">
        <p14:creationId xmlns:p14="http://schemas.microsoft.com/office/powerpoint/2010/main" val="3456318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C55BD-93A7-4E2C-BB4C-2154CA10A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657" y="416559"/>
            <a:ext cx="10383551" cy="5884849"/>
          </a:xfrm>
        </p:spPr>
        <p:txBody>
          <a:bodyPr>
            <a:normAutofit/>
          </a:bodyPr>
          <a:lstStyle/>
          <a:p>
            <a:pPr algn="l" rtl="0" fontAlgn="base"/>
            <a:br>
              <a:rPr lang="nl-NL"/>
            </a:br>
            <a:br>
              <a:rPr lang="nl-NL"/>
            </a:br>
            <a:br>
              <a:rPr lang="nl-NL" sz="3100"/>
            </a:br>
            <a:br>
              <a:rPr lang="nl-NL" sz="3100" u="sng"/>
            </a:br>
            <a:r>
              <a:rPr lang="nl-NL" sz="1800" b="0" i="0">
                <a:solidFill>
                  <a:srgbClr val="4472C4"/>
                </a:solidFill>
                <a:effectLst/>
                <a:latin typeface="Calibri Light" panose="020F0302020204030204" pitchFamily="34" charset="0"/>
              </a:rPr>
              <a:t> </a:t>
            </a:r>
            <a:br>
              <a:rPr lang="nl-NL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nl-NL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nl-NL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nl-NL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nl-NL"/>
              <a:t> </a:t>
            </a:r>
            <a:br>
              <a:rPr lang="nl-NL"/>
            </a:br>
            <a:endParaRPr lang="nl-NL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0C0C5D6-FB7C-4734-B116-4C07FF58E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70950"/>
              </p:ext>
            </p:extLst>
          </p:nvPr>
        </p:nvGraphicFramePr>
        <p:xfrm>
          <a:off x="987149" y="1469392"/>
          <a:ext cx="9612024" cy="5069060"/>
        </p:xfrm>
        <a:graphic>
          <a:graphicData uri="http://schemas.openxmlformats.org/drawingml/2006/table">
            <a:tbl>
              <a:tblPr/>
              <a:tblGrid>
                <a:gridCol w="2373068">
                  <a:extLst>
                    <a:ext uri="{9D8B030D-6E8A-4147-A177-3AD203B41FA5}">
                      <a16:colId xmlns:a16="http://schemas.microsoft.com/office/drawing/2014/main" val="1230984841"/>
                    </a:ext>
                  </a:extLst>
                </a:gridCol>
                <a:gridCol w="2145848">
                  <a:extLst>
                    <a:ext uri="{9D8B030D-6E8A-4147-A177-3AD203B41FA5}">
                      <a16:colId xmlns:a16="http://schemas.microsoft.com/office/drawing/2014/main" val="163149818"/>
                    </a:ext>
                  </a:extLst>
                </a:gridCol>
                <a:gridCol w="1833528">
                  <a:extLst>
                    <a:ext uri="{9D8B030D-6E8A-4147-A177-3AD203B41FA5}">
                      <a16:colId xmlns:a16="http://schemas.microsoft.com/office/drawing/2014/main" val="3172004020"/>
                    </a:ext>
                  </a:extLst>
                </a:gridCol>
                <a:gridCol w="1463458">
                  <a:extLst>
                    <a:ext uri="{9D8B030D-6E8A-4147-A177-3AD203B41FA5}">
                      <a16:colId xmlns:a16="http://schemas.microsoft.com/office/drawing/2014/main" val="1173497520"/>
                    </a:ext>
                  </a:extLst>
                </a:gridCol>
                <a:gridCol w="1796122">
                  <a:extLst>
                    <a:ext uri="{9D8B030D-6E8A-4147-A177-3AD203B41FA5}">
                      <a16:colId xmlns:a16="http://schemas.microsoft.com/office/drawing/2014/main" val="274711338"/>
                    </a:ext>
                  </a:extLst>
                </a:gridCol>
              </a:tblGrid>
              <a:tr h="424673">
                <a:tc>
                  <a:txBody>
                    <a:bodyPr/>
                    <a:lstStyle/>
                    <a:p>
                      <a:pPr algn="l" rtl="0" fontAlgn="base"/>
                      <a:endParaRPr lang="nl-NL" sz="1100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BE" sz="1400" b="0" i="0" u="sng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  Aanvang</a:t>
                      </a:r>
                      <a:r>
                        <a:rPr lang="nl-BE" sz="14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  <a:endParaRPr lang="nl-BE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BE" sz="1400" b="0" i="0" u="sng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Calibri Light"/>
                        </a:rPr>
                        <a:t> Dec 2019</a:t>
                      </a:r>
                      <a:r>
                        <a:rPr lang="nl-BE" sz="14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Calibri Light"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nl-BE" sz="1400" b="0" i="0" u="sng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Dec 2020  </a:t>
                      </a:r>
                      <a:r>
                        <a:rPr lang="nl-BE" sz="14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  <a:endParaRPr lang="nl-BE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BE" sz="1400" b="0" i="0" u="sng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Dec 2021  </a:t>
                      </a:r>
                      <a:r>
                        <a:rPr lang="nl-BE" sz="14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  <a:endParaRPr lang="nl-BE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735666"/>
                  </a:ext>
                </a:extLst>
              </a:tr>
              <a:tr h="305669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DENDERNOORD   </a:t>
                      </a:r>
                      <a:endParaRPr lang="nl-BE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2012-2016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75</a:t>
                      </a:r>
                      <a:endParaRPr lang="nl-BE" sz="1200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nl-BE" sz="1200" b="0" i="0" u="non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77  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1338" indent="0" algn="r" defTabSz="895350" rtl="0" fontAlgn="base"/>
                      <a:r>
                        <a:rPr lang="nl-BE" sz="1200" b="1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77 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193849"/>
                  </a:ext>
                </a:extLst>
              </a:tr>
              <a:tr h="305669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E40   </a:t>
                      </a:r>
                      <a:endParaRPr lang="nl-BE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2014 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101</a:t>
                      </a:r>
                      <a:endParaRPr lang="nl-BE" sz="1200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nl-BE" sz="1200" b="0" i="0" u="non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104  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BE" sz="1200" b="1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 105 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306935"/>
                  </a:ext>
                </a:extLst>
              </a:tr>
              <a:tr h="305669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KRO   </a:t>
                      </a:r>
                      <a:endParaRPr lang="nl-BE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2016 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68</a:t>
                      </a:r>
                      <a:endParaRPr lang="nl-BE" sz="1200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nl-BE" sz="1200" b="0" i="0" u="non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79 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BE" sz="1200" b="1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78 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044307"/>
                  </a:ext>
                </a:extLst>
              </a:tr>
              <a:tr h="305669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200" b="0" i="0" kern="120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WATERTOREN  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2016 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85</a:t>
                      </a:r>
                      <a:endParaRPr lang="nl-BE" sz="1200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nl-BE" sz="1200" b="0" i="0" u="non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87 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BE" sz="1200" b="1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87 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512469"/>
                  </a:ext>
                </a:extLst>
              </a:tr>
              <a:tr h="305669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200" b="0" i="0" kern="120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HOFSTADE  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2018 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116</a:t>
                      </a:r>
                      <a:endParaRPr lang="nl-BE" sz="1200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nl-BE" sz="1200" b="0" i="0" u="non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120  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BE" sz="1200" b="1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153</a:t>
                      </a:r>
                      <a:r>
                        <a:rPr lang="nl-BE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876234"/>
                  </a:ext>
                </a:extLst>
              </a:tr>
              <a:tr h="305669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200" b="0" i="0" kern="120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MIJLBEEK 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2018 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</a:t>
                      </a:r>
                      <a:endParaRPr lang="nl-BE" sz="1200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nl-BE" sz="1200" b="0" i="0" u="non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83 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BE" sz="1200" b="1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103 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237610"/>
                  </a:ext>
                </a:extLst>
              </a:tr>
              <a:tr h="305669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200" b="0" i="0" kern="120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MELDERT  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2019 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58</a:t>
                      </a:r>
                      <a:endParaRPr lang="nl-BE" sz="1200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nl-BE" sz="1200" b="0" i="0" u="non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119 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BE" sz="1200" b="1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151 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383897"/>
                  </a:ext>
                </a:extLst>
              </a:tr>
              <a:tr h="305669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200" b="0" i="0" kern="120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EREMBODEGEM  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2019 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133</a:t>
                      </a:r>
                      <a:endParaRPr lang="nl-BE" sz="1200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nl-BE" sz="1200" b="0" i="0" u="non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168 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BE" sz="1200" b="1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199 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172221"/>
                  </a:ext>
                </a:extLst>
              </a:tr>
              <a:tr h="305669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200" b="0" i="0" kern="120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AREND  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2019 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41</a:t>
                      </a:r>
                      <a:endParaRPr lang="nl-BE" sz="1200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nl-BE" sz="1200" b="0" i="0" u="non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49 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BE" sz="1200" b="1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52 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704957"/>
                  </a:ext>
                </a:extLst>
              </a:tr>
              <a:tr h="506538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200" b="0" i="0" kern="120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NIEUWERKERKEN-TERJODEN  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2019 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</a:t>
                      </a:r>
                      <a:endParaRPr lang="nl-BE" sz="1200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nl-BE" sz="1200" b="0" i="0" u="non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105 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BE" sz="1200" b="1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106 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55247"/>
                  </a:ext>
                </a:extLst>
              </a:tr>
              <a:tr h="305669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200" b="0" i="0" kern="120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GIJZEGEM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endParaRPr lang="nl-NL" sz="1200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endParaRPr lang="nl-NL" sz="1100" b="0" i="0" u="non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l-NL" sz="1200" b="1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662992"/>
                  </a:ext>
                </a:extLst>
              </a:tr>
              <a:tr h="30566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nl-BE" sz="1200" b="0" i="0" kern="120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HERDERSEM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2021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nl-NL" sz="1200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nl-BE" sz="1200" b="0" i="0" u="non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nl-BE" sz="1200" b="1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52 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15490"/>
                  </a:ext>
                </a:extLst>
              </a:tr>
              <a:tr h="38774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nl-BE" sz="1200" b="0" i="0" kern="120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MOORSEL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2021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nl-NL" sz="1200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nl-BE" sz="1200" b="0" i="0" u="non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nl-BE" sz="1200" b="1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44 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040936"/>
                  </a:ext>
                </a:extLst>
              </a:tr>
              <a:tr h="38774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nl-BE" sz="1200" b="1" i="0" u="sng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TOTAAL</a:t>
                      </a:r>
                      <a:r>
                        <a:rPr lang="nl-BE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  <a:endParaRPr lang="nl-BE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endParaRPr lang="nl-NL" sz="1100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nl-NL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728</a:t>
                      </a:r>
                      <a:endParaRPr lang="nl-BE" sz="1200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nl-BE" sz="1200" b="0" i="0" u="non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991  </a:t>
                      </a:r>
                      <a:endParaRPr lang="nl-BE" b="0" i="0" u="non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nl-BE" sz="1200" b="1" i="0" u="sng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1230</a:t>
                      </a:r>
                      <a:r>
                        <a:rPr lang="nl-BE" sz="1200" b="0" i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  <a:endParaRPr lang="nl-BE" b="0" i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585713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929F4193-16A7-4FA4-8D27-FC799A63DF3A}"/>
              </a:ext>
            </a:extLst>
          </p:cNvPr>
          <p:cNvSpPr txBox="1"/>
          <p:nvPr/>
        </p:nvSpPr>
        <p:spPr>
          <a:xfrm>
            <a:off x="987149" y="556592"/>
            <a:ext cx="9612024" cy="687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300" b="1">
                <a:latin typeface="Source Sans Pro Black"/>
                <a:ea typeface="Source Sans Pro Black"/>
                <a:cs typeface="+mj-cs"/>
              </a:rPr>
              <a:t>7.	BIN ledenbestand cijfers</a:t>
            </a:r>
          </a:p>
        </p:txBody>
      </p:sp>
    </p:spTree>
    <p:extLst>
      <p:ext uri="{BB962C8B-B14F-4D97-AF65-F5344CB8AC3E}">
        <p14:creationId xmlns:p14="http://schemas.microsoft.com/office/powerpoint/2010/main" val="4015694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8105809D-BE0A-4A8B-A101-3B69249543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" b="990"/>
          <a:stretch>
            <a:fillRect/>
          </a:stretch>
        </p:blipFill>
        <p:spPr>
          <a:xfrm>
            <a:off x="1676400" y="0"/>
            <a:ext cx="9380814" cy="740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55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58894-BFDA-4DDA-9A14-66961C0D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290" y="2550184"/>
            <a:ext cx="11631561" cy="325714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600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8.</a:t>
            </a:r>
            <a:r>
              <a:rPr lang="nl-NL" sz="6000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Gevoerde BIN-berichten BE-Alert</a:t>
            </a:r>
            <a:r>
              <a:rPr lang="nl-BE" sz="600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</a:t>
            </a:r>
            <a:r>
              <a:rPr lang="nl-NL" sz="6000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 </a:t>
            </a:r>
            <a:br>
              <a:rPr lang="nl-NL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nl-NL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</a:t>
            </a:r>
            <a:br>
              <a:rPr lang="nl-NL" b="1" i="0">
                <a:effectLst/>
                <a:latin typeface="Source Sans Pro Light" panose="020B0403030403020204" pitchFamily="34" charset="0"/>
              </a:rPr>
            </a:br>
            <a:r>
              <a:rPr lang="nl-NL" b="1" i="0">
                <a:effectLst/>
                <a:latin typeface="Source Sans Pro Light" panose="020B0403030403020204" pitchFamily="34" charset="0"/>
              </a:rPr>
              <a:t>Peter Pollet</a:t>
            </a:r>
            <a:br>
              <a:rPr lang="nl-BE" sz="5400">
                <a:solidFill>
                  <a:srgbClr val="002060"/>
                </a:solidFill>
              </a:rPr>
            </a:br>
            <a:endParaRPr lang="nl-BE" sz="4000"/>
          </a:p>
        </p:txBody>
      </p:sp>
    </p:spTree>
    <p:extLst>
      <p:ext uri="{BB962C8B-B14F-4D97-AF65-F5344CB8AC3E}">
        <p14:creationId xmlns:p14="http://schemas.microsoft.com/office/powerpoint/2010/main" val="3096868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5E701-0CC5-4C8B-A597-8E05D987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21" y="469522"/>
            <a:ext cx="10352314" cy="1061160"/>
          </a:xfrm>
        </p:spPr>
        <p:txBody>
          <a:bodyPr>
            <a:normAutofit fontScale="90000"/>
          </a:bodyPr>
          <a:lstStyle/>
          <a:p>
            <a:r>
              <a:rPr lang="nl-NL">
                <a:latin typeface="Source Sans Pro Bold"/>
                <a:ea typeface="Source Sans Pro Bold"/>
              </a:rPr>
              <a:t>8.	Gebruik BE-Alert  1 jan – 31 december 	2021 </a:t>
            </a:r>
            <a:endParaRPr lang="nl-BE">
              <a:latin typeface="Source Sans Pro Bold"/>
              <a:ea typeface="Source Sans Pro Bold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A886FB-A01C-4FC7-9DBC-AFD9F3D79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7275" y="2174697"/>
            <a:ext cx="3916259" cy="4213781"/>
          </a:xfrm>
        </p:spPr>
        <p:txBody>
          <a:bodyPr vert="horz" lIns="0" tIns="0" rIns="0" bIns="0" rtlCol="0" anchor="t">
            <a:normAutofit/>
          </a:bodyPr>
          <a:lstStyle/>
          <a:p>
            <a:endParaRPr lang="nl-BE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2020: 33 totaal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2021: 48 totaal </a:t>
            </a:r>
            <a:b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endParaRPr lang="nl-NL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2020: 18192 berichten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2021: 20645 berichten</a:t>
            </a:r>
            <a:b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endParaRPr lang="nl-NL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FEED BACK 2021:</a:t>
            </a:r>
            <a:b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7 totaal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2021: 1464 berichten </a:t>
            </a:r>
            <a:br>
              <a:rPr lang="nl-NL">
                <a:latin typeface="Calibri" panose="020F0502020204030204" pitchFamily="34" charset="0"/>
              </a:rPr>
            </a:br>
            <a:endParaRPr lang="nl-NL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165" lvl="1" indent="-227965"/>
            <a:endParaRPr lang="nl-NL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165" lvl="1" indent="-227965"/>
            <a:endParaRPr lang="nl-BE">
              <a:ea typeface="Source Sans Pro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56EB61-B303-4000-ACF4-A62846439A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02529" y="1530682"/>
            <a:ext cx="9408906" cy="436107"/>
          </a:xfrm>
        </p:spPr>
        <p:txBody>
          <a:bodyPr/>
          <a:lstStyle/>
          <a:p>
            <a:r>
              <a:rPr lang="nl-NL"/>
              <a:t>Dringende berichten:  </a:t>
            </a:r>
            <a:endParaRPr lang="nl-BE"/>
          </a:p>
        </p:txBody>
      </p:sp>
      <p:pic>
        <p:nvPicPr>
          <p:cNvPr id="9" name="Afbeelding 9">
            <a:extLst>
              <a:ext uri="{FF2B5EF4-FFF2-40B4-BE49-F238E27FC236}">
                <a16:creationId xmlns:a16="http://schemas.microsoft.com/office/drawing/2014/main" id="{A93C7564-D20A-43DA-82E5-DFF7171BD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162" y="4731400"/>
            <a:ext cx="2642440" cy="1486373"/>
          </a:xfrm>
          <a:prstGeom prst="rect">
            <a:avLst/>
          </a:prstGeom>
        </p:spPr>
      </p:pic>
      <p:pic>
        <p:nvPicPr>
          <p:cNvPr id="10" name="Afbeelding 10">
            <a:extLst>
              <a:ext uri="{FF2B5EF4-FFF2-40B4-BE49-F238E27FC236}">
                <a16:creationId xmlns:a16="http://schemas.microsoft.com/office/drawing/2014/main" id="{247E6C26-2215-48AB-BB10-D28A031C9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602" y="2670612"/>
            <a:ext cx="1603349" cy="1609647"/>
          </a:xfrm>
          <a:prstGeom prst="rect">
            <a:avLst/>
          </a:prstGeo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B35D7164-C3FA-449A-9AA7-EC0E2C47B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3706" y="2517118"/>
            <a:ext cx="1937118" cy="19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68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5E701-0CC5-4C8B-A597-8E05D987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>
                <a:latin typeface="Source Sans Pro Bold"/>
                <a:ea typeface="Source Sans Pro Bold"/>
              </a:rPr>
              <a:t>10.	Gebruik BE-Alert  1 jan - 30 dec 2021 </a:t>
            </a:r>
            <a:endParaRPr lang="nl-BE">
              <a:latin typeface="Source Sans Pro Bold"/>
              <a:ea typeface="Source Sans Pro Bold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A886FB-A01C-4FC7-9DBC-AFD9F3D79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7858" y="1825625"/>
            <a:ext cx="9892654" cy="4351339"/>
          </a:xfrm>
        </p:spPr>
        <p:txBody>
          <a:bodyPr vert="horz" lIns="0" tIns="0" rIns="0" bIns="0" rtlCol="0" anchor="t">
            <a:normAutofit/>
          </a:bodyPr>
          <a:lstStyle/>
          <a:p>
            <a:endParaRPr lang="nl-BE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2020: 147 campagnes via e-mail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2021: 52 campagnes via e-mail  (reden wegvallen persberichten)</a:t>
            </a:r>
          </a:p>
          <a:p>
            <a:pPr marL="456565" lvl="1" indent="0">
              <a:buNone/>
            </a:pPr>
            <a:br>
              <a:rPr lang="nl-NL">
                <a:latin typeface="Calibri" panose="020F0502020204030204" pitchFamily="34" charset="0"/>
              </a:rPr>
            </a:br>
            <a:endParaRPr lang="nl-NL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165" lvl="1" indent="-227965"/>
            <a:endParaRPr lang="nl-BE">
              <a:ea typeface="Source Sans Pro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56EB61-B303-4000-ACF4-A62846439A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3718" y="1246744"/>
            <a:ext cx="9496794" cy="436107"/>
          </a:xfrm>
        </p:spPr>
        <p:txBody>
          <a:bodyPr/>
          <a:lstStyle/>
          <a:p>
            <a:r>
              <a:rPr lang="nl-NL"/>
              <a:t>Niet-dringende berichten:  </a:t>
            </a:r>
            <a:endParaRPr lang="nl-BE"/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7DCBB5AA-1E5B-4A5C-817D-03A990B4C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213" y="3018257"/>
            <a:ext cx="4473575" cy="3242424"/>
          </a:xfrm>
          <a:prstGeom prst="rect">
            <a:avLst/>
          </a:prstGeom>
        </p:spPr>
      </p:pic>
      <p:pic>
        <p:nvPicPr>
          <p:cNvPr id="8" name="Afbeelding 8">
            <a:extLst>
              <a:ext uri="{FF2B5EF4-FFF2-40B4-BE49-F238E27FC236}">
                <a16:creationId xmlns:a16="http://schemas.microsoft.com/office/drawing/2014/main" id="{712AA155-ED9E-4E24-8E53-1580103CA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7" y="3484055"/>
            <a:ext cx="2743200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97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58894-BFDA-4DDA-9A14-66961C0D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868" y="2507226"/>
            <a:ext cx="10216263" cy="3880206"/>
          </a:xfrm>
        </p:spPr>
        <p:txBody>
          <a:bodyPr>
            <a:normAutofit fontScale="90000"/>
          </a:bodyPr>
          <a:lstStyle/>
          <a:p>
            <a:pPr algn="ctr"/>
            <a:r>
              <a:rPr lang="nl-NL" sz="600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9.</a:t>
            </a:r>
            <a:r>
              <a:rPr lang="nl-BE" sz="600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Uitgevoerde Q&amp;L- acties 2021 + geplande acties Q&amp;L 2022</a:t>
            </a:r>
            <a:br>
              <a:rPr lang="nl-BE"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br>
              <a:rPr lang="nl-BE"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nl-BE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</a:t>
            </a:r>
            <a:r>
              <a:rPr lang="nl-NL" b="1" i="0">
                <a:effectLst/>
                <a:latin typeface="Source Sans Pro Light" panose="020B0403030403020204" pitchFamily="34" charset="0"/>
              </a:rPr>
              <a:t>Peter Pollet</a:t>
            </a:r>
            <a:br>
              <a:rPr lang="nl-BE" sz="5400">
                <a:solidFill>
                  <a:srgbClr val="002060"/>
                </a:solidFill>
              </a:rPr>
            </a:br>
            <a:br>
              <a:rPr lang="nl-BE" sz="5400">
                <a:solidFill>
                  <a:srgbClr val="002060"/>
                </a:solidFill>
              </a:rPr>
            </a:br>
            <a:endParaRPr lang="nl-BE" sz="4000"/>
          </a:p>
        </p:txBody>
      </p:sp>
    </p:spTree>
    <p:extLst>
      <p:ext uri="{BB962C8B-B14F-4D97-AF65-F5344CB8AC3E}">
        <p14:creationId xmlns:p14="http://schemas.microsoft.com/office/powerpoint/2010/main" val="1361521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5E701-0CC5-4C8B-A597-8E05D987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13" y="496589"/>
            <a:ext cx="10970344" cy="715053"/>
          </a:xfrm>
        </p:spPr>
        <p:txBody>
          <a:bodyPr>
            <a:normAutofit/>
          </a:bodyPr>
          <a:lstStyle/>
          <a:p>
            <a:r>
              <a:rPr lang="nl-NL" sz="4300">
                <a:latin typeface="Source Sans Pro Bold"/>
                <a:ea typeface="Source Sans Pro Bold"/>
              </a:rPr>
              <a:t>9. Feedback-Actie Quick &amp; Lock Gijzegem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A886FB-A01C-4FC7-9DBC-AFD9F3D79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7858" y="2817812"/>
            <a:ext cx="9892654" cy="3359152"/>
          </a:xfrm>
        </p:spPr>
        <p:txBody>
          <a:bodyPr vert="horz" lIns="0" tIns="0" rIns="0" bIns="0" rtlCol="0" anchor="t">
            <a:normAutofit/>
          </a:bodyPr>
          <a:lstStyle/>
          <a:p>
            <a:endParaRPr lang="nl-BE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Totaal aantal woningen:                200 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Totaal aantal thuis:                          115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Totaal aantal afspraken:                  56</a:t>
            </a:r>
            <a:b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endParaRPr lang="nl-NL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Percentage </a:t>
            </a:r>
            <a:r>
              <a:rPr lang="nl-NL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tov</a:t>
            </a: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 totaal woningen:    28  %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Percentage </a:t>
            </a:r>
            <a:r>
              <a:rPr lang="nl-NL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tov</a:t>
            </a: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 totaal thuis:              48  %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56EB61-B303-4000-ACF4-A62846439A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3718" y="1508681"/>
            <a:ext cx="9488857" cy="142035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>
                <a:latin typeface="Source Sans Pro Light"/>
                <a:ea typeface="Source Sans Pro Light"/>
              </a:rPr>
              <a:t>18-09-2021:   </a:t>
            </a:r>
            <a:r>
              <a:rPr lang="nl-NL" err="1">
                <a:latin typeface="Source Sans Pro Light"/>
                <a:ea typeface="Source Sans Pro Light"/>
              </a:rPr>
              <a:t>Drapstraat</a:t>
            </a:r>
            <a:r>
              <a:rPr lang="nl-NL">
                <a:latin typeface="Source Sans Pro Light"/>
                <a:ea typeface="Source Sans Pro Light"/>
              </a:rPr>
              <a:t> - Muntstraat – Waterstraat – Langehaagstraat – Damkouterbaan – </a:t>
            </a:r>
            <a:r>
              <a:rPr lang="nl-NL" err="1">
                <a:latin typeface="Source Sans Pro Light"/>
                <a:ea typeface="Source Sans Pro Light"/>
              </a:rPr>
              <a:t>Ansmeerweg</a:t>
            </a:r>
            <a:r>
              <a:rPr lang="nl-NL">
                <a:latin typeface="Source Sans Pro Light"/>
                <a:ea typeface="Source Sans Pro Light"/>
              </a:rPr>
              <a:t> – </a:t>
            </a:r>
            <a:r>
              <a:rPr lang="nl-NL" err="1">
                <a:latin typeface="Source Sans Pro Light"/>
                <a:ea typeface="Source Sans Pro Light"/>
              </a:rPr>
              <a:t>Babbelaarstraat</a:t>
            </a:r>
            <a:endParaRPr lang="nl-BE">
              <a:latin typeface="Source Sans Pro Light"/>
              <a:ea typeface="Source Sans Pro Light"/>
            </a:endParaRP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B021FA18-5646-43C8-8856-864D8F20A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164" y="2482850"/>
            <a:ext cx="3265487" cy="32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3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C0248C-A1E1-4F0F-B0EC-194FCD2314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289495"/>
            <a:ext cx="10636045" cy="5455434"/>
          </a:xfrm>
        </p:spPr>
        <p:txBody>
          <a:bodyPr vert="horz" lIns="0" tIns="0" rIns="0" bIns="0" rtlCol="0" anchor="t">
            <a:normAutofit fontScale="25000" lnSpcReduction="20000"/>
          </a:bodyPr>
          <a:lstStyle/>
          <a:p>
            <a:pPr fontAlgn="base">
              <a:lnSpc>
                <a:spcPct val="170000"/>
              </a:lnSpc>
            </a:pPr>
            <a:endParaRPr lang="nl-NL" sz="2000">
              <a:solidFill>
                <a:srgbClr val="002060"/>
              </a:solidFill>
            </a:endParaRPr>
          </a:p>
          <a:p>
            <a:pPr marL="514350" indent="-514350" fontAlgn="base">
              <a:lnSpc>
                <a:spcPct val="170000"/>
              </a:lnSpc>
              <a:buFont typeface="+mj-lt"/>
              <a:buAutoNum type="arabicPeriod"/>
              <a:tabLst>
                <a:tab pos="1435100" algn="l"/>
              </a:tabLst>
            </a:pPr>
            <a:r>
              <a:rPr lang="nl-NL" sz="8000">
                <a:solidFill>
                  <a:srgbClr val="002060"/>
                </a:solidFill>
              </a:rPr>
              <a:t>Afspraken teamoverleg - Moderator 				Johan De Schryver	</a:t>
            </a:r>
          </a:p>
          <a:p>
            <a:pPr marL="514350" indent="-514350" fontAlgn="base">
              <a:lnSpc>
                <a:spcPct val="170000"/>
              </a:lnSpc>
              <a:buFont typeface="+mj-lt"/>
              <a:buAutoNum type="arabicPeriod"/>
              <a:tabLst>
                <a:tab pos="1435100" algn="l"/>
              </a:tabLst>
            </a:pPr>
            <a:r>
              <a:rPr lang="nl-BE" sz="8000">
                <a:solidFill>
                  <a:srgbClr val="002060"/>
                </a:solidFill>
              </a:rPr>
              <a:t>Welkomstwoord			 			Didier Clyncke</a:t>
            </a:r>
          </a:p>
          <a:p>
            <a:pPr marL="514350" indent="-514350" fontAlgn="base">
              <a:lnSpc>
                <a:spcPct val="170000"/>
              </a:lnSpc>
              <a:buFont typeface="+mj-lt"/>
              <a:buAutoNum type="arabicPeriod"/>
              <a:tabLst>
                <a:tab pos="1435100" algn="l"/>
              </a:tabLst>
            </a:pPr>
            <a:r>
              <a:rPr lang="nl-BE" sz="8000">
                <a:solidFill>
                  <a:srgbClr val="002060"/>
                </a:solidFill>
              </a:rPr>
              <a:t>Agendapunten vorige vergadering				Didier Clyncke</a:t>
            </a:r>
          </a:p>
          <a:p>
            <a:pPr marL="514350" indent="-514350" fontAlgn="base">
              <a:lnSpc>
                <a:spcPct val="170000"/>
              </a:lnSpc>
              <a:buFont typeface="+mj-lt"/>
              <a:buAutoNum type="arabicPeriod"/>
              <a:tabLst>
                <a:tab pos="1435100" algn="l"/>
              </a:tabLst>
            </a:pPr>
            <a:r>
              <a:rPr lang="nl-BE" sz="8000" err="1">
                <a:solidFill>
                  <a:srgbClr val="002060"/>
                </a:solidFill>
              </a:rPr>
              <a:t>Stavaza</a:t>
            </a:r>
            <a:r>
              <a:rPr lang="nl-BE" sz="8000">
                <a:solidFill>
                  <a:srgbClr val="002060"/>
                </a:solidFill>
              </a:rPr>
              <a:t> werking wijk						Wim Meuleman</a:t>
            </a:r>
          </a:p>
          <a:p>
            <a:pPr marL="514350" marR="0" indent="-514350" fontAlgn="base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tabLst>
                <a:tab pos="1435100" algn="l"/>
              </a:tabLst>
            </a:pPr>
            <a:r>
              <a:rPr lang="nl-BE" sz="8000">
                <a:solidFill>
                  <a:srgbClr val="002060"/>
                </a:solidFill>
              </a:rPr>
              <a:t>Criminaliteitsbeeld						Karen De Cock</a:t>
            </a:r>
          </a:p>
          <a:p>
            <a:pPr marL="514350" marR="0" indent="-514350" fontAlgn="base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tabLst>
                <a:tab pos="1435100" algn="l"/>
              </a:tabLst>
            </a:pPr>
            <a:r>
              <a:rPr lang="nl-BE" sz="8000">
                <a:solidFill>
                  <a:srgbClr val="002060"/>
                </a:solidFill>
              </a:rPr>
              <a:t>Feedback opleiding BE-alert najaar 2021 			Peter Pollet</a:t>
            </a:r>
          </a:p>
          <a:p>
            <a:pPr marL="514350" marR="0" indent="-514350" fontAlgn="base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tabLst>
                <a:tab pos="1258888" algn="l"/>
                <a:tab pos="1435100" algn="l"/>
              </a:tabLst>
            </a:pPr>
            <a:r>
              <a:rPr lang="nl-BE" sz="8000" err="1">
                <a:solidFill>
                  <a:srgbClr val="002060"/>
                </a:solidFill>
              </a:rPr>
              <a:t>Stavaza</a:t>
            </a:r>
            <a:r>
              <a:rPr lang="nl-BE" sz="8000">
                <a:solidFill>
                  <a:srgbClr val="002060"/>
                </a:solidFill>
              </a:rPr>
              <a:t> ledenbestand 					Peter Pollet</a:t>
            </a:r>
          </a:p>
          <a:p>
            <a:pPr marR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1258888" algn="l"/>
                <a:tab pos="1435100" algn="l"/>
              </a:tabLst>
            </a:pPr>
            <a:br>
              <a:rPr lang="nl-BE" sz="8000">
                <a:solidFill>
                  <a:srgbClr val="002060"/>
                </a:solidFill>
              </a:rPr>
            </a:br>
            <a:endParaRPr lang="nl-BE" sz="8000">
              <a:solidFill>
                <a:srgbClr val="002060"/>
              </a:solidFill>
            </a:endParaRPr>
          </a:p>
          <a:p>
            <a:pPr marL="452438" marR="0" indent="-452438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58888" algn="l"/>
                <a:tab pos="1435100" algn="l"/>
              </a:tabLst>
            </a:pPr>
            <a:endParaRPr lang="nl-BE" sz="8000">
              <a:solidFill>
                <a:srgbClr val="002060"/>
              </a:solidFill>
            </a:endParaRPr>
          </a:p>
          <a:p>
            <a:pPr marL="452438" marR="0" indent="-452438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58888" algn="l"/>
                <a:tab pos="1435100" algn="l"/>
              </a:tabLst>
            </a:pPr>
            <a:endParaRPr lang="nl-BE" sz="8000">
              <a:solidFill>
                <a:srgbClr val="002060"/>
              </a:solidFill>
            </a:endParaRPr>
          </a:p>
          <a:p>
            <a:pPr marL="452438" marR="0" indent="-452438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58888" algn="l"/>
                <a:tab pos="1435100" algn="l"/>
              </a:tabLst>
            </a:pPr>
            <a:endParaRPr lang="nl-BE" sz="8000">
              <a:solidFill>
                <a:srgbClr val="002060"/>
              </a:solidFill>
            </a:endParaRPr>
          </a:p>
          <a:p>
            <a:pPr marL="452438" marR="0" indent="-452438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58888" algn="l"/>
                <a:tab pos="1435100" algn="l"/>
              </a:tabLst>
            </a:pPr>
            <a:endParaRPr lang="nl-BE" sz="8000">
              <a:solidFill>
                <a:srgbClr val="002060"/>
              </a:solidFill>
            </a:endParaRPr>
          </a:p>
          <a:p>
            <a:pPr marL="452438" marR="0" indent="-452438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58888" algn="l"/>
                <a:tab pos="1435100" algn="l"/>
              </a:tabLst>
            </a:pPr>
            <a:endParaRPr lang="nl-BE" sz="8000">
              <a:solidFill>
                <a:srgbClr val="002060"/>
              </a:solidFill>
            </a:endParaRPr>
          </a:p>
          <a:p>
            <a:pPr marL="452438" marR="0" indent="-452438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58888" algn="l"/>
                <a:tab pos="1435100" algn="l"/>
              </a:tabLst>
            </a:pPr>
            <a:endParaRPr lang="nl-BE" sz="8000">
              <a:solidFill>
                <a:srgbClr val="002060"/>
              </a:solidFill>
            </a:endParaRPr>
          </a:p>
          <a:p>
            <a:pPr marL="452438" marR="0" indent="-452438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58888" algn="l"/>
                <a:tab pos="1435100" algn="l"/>
              </a:tabLst>
            </a:pPr>
            <a:endParaRPr lang="nl-BE" sz="8000">
              <a:solidFill>
                <a:srgbClr val="002060"/>
              </a:solidFill>
            </a:endParaRPr>
          </a:p>
          <a:p>
            <a:pPr marL="452438" marR="0" indent="-452438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58888" algn="l"/>
                <a:tab pos="1435100" algn="l"/>
              </a:tabLst>
            </a:pPr>
            <a:endParaRPr lang="nl-BE" sz="8000">
              <a:solidFill>
                <a:srgbClr val="002060"/>
              </a:solidFill>
            </a:endParaRPr>
          </a:p>
          <a:p>
            <a:pPr marL="452438" marR="0" indent="-452438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58888" algn="l"/>
                <a:tab pos="1435100" algn="l"/>
              </a:tabLst>
            </a:pPr>
            <a:endParaRPr lang="nl-BE" sz="8000">
              <a:solidFill>
                <a:srgbClr val="002060"/>
              </a:solidFill>
            </a:endParaRPr>
          </a:p>
          <a:p>
            <a:pPr marL="452438" marR="0" indent="-452438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58888" algn="l"/>
                <a:tab pos="1435100" algn="l"/>
              </a:tabLst>
            </a:pPr>
            <a:endParaRPr lang="nl-BE" sz="8000">
              <a:solidFill>
                <a:srgbClr val="002060"/>
              </a:solidFill>
            </a:endParaRPr>
          </a:p>
          <a:p>
            <a:pPr marL="452438" marR="0" indent="-452438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58888" algn="l"/>
                <a:tab pos="1435100" algn="l"/>
              </a:tabLst>
            </a:pPr>
            <a:endParaRPr lang="nl-BE" sz="8000">
              <a:solidFill>
                <a:srgbClr val="002060"/>
              </a:solidFill>
            </a:endParaRPr>
          </a:p>
          <a:p>
            <a:pPr marL="452438" marR="0" indent="-452438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58888" algn="l"/>
                <a:tab pos="1435100" algn="l"/>
              </a:tabLst>
            </a:pPr>
            <a:endParaRPr lang="nl-BE" sz="8000">
              <a:solidFill>
                <a:srgbClr val="002060"/>
              </a:solidFill>
            </a:endParaRPr>
          </a:p>
          <a:p>
            <a:pPr marL="452438" marR="0" indent="-452438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58888" algn="l"/>
                <a:tab pos="1435100" algn="l"/>
              </a:tabLst>
            </a:pPr>
            <a:endParaRPr lang="nl-BE" sz="8000">
              <a:solidFill>
                <a:srgbClr val="002060"/>
              </a:solidFill>
            </a:endParaRPr>
          </a:p>
          <a:p>
            <a:pPr marL="452438" marR="0" indent="-452438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58888" algn="l"/>
                <a:tab pos="1435100" algn="l"/>
              </a:tabLst>
            </a:pPr>
            <a:endParaRPr lang="nl-BE" sz="8000">
              <a:solidFill>
                <a:srgbClr val="002060"/>
              </a:solidFill>
            </a:endParaRPr>
          </a:p>
          <a:p>
            <a:pPr marR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1258888" algn="l"/>
                <a:tab pos="1435100" algn="l"/>
              </a:tabLst>
            </a:pPr>
            <a:endParaRPr lang="nl-BE" sz="8000">
              <a:solidFill>
                <a:srgbClr val="002060"/>
              </a:solidFill>
            </a:endParaRPr>
          </a:p>
          <a:p>
            <a:pPr marR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1258888" algn="l"/>
                <a:tab pos="1435100" algn="l"/>
              </a:tabLst>
            </a:pPr>
            <a:br>
              <a:rPr lang="nl-BE" sz="8000">
                <a:solidFill>
                  <a:srgbClr val="002060"/>
                </a:solidFill>
              </a:rPr>
            </a:br>
            <a:r>
              <a:rPr lang="nl-BE" sz="8000">
                <a:solidFill>
                  <a:srgbClr val="002060"/>
                </a:solidFill>
              </a:rPr>
              <a:t> </a:t>
            </a:r>
            <a:br>
              <a:rPr lang="nl-BE" sz="8000">
                <a:solidFill>
                  <a:srgbClr val="002060"/>
                </a:solidFill>
              </a:rPr>
            </a:br>
            <a:endParaRPr lang="nl-BE" sz="8000">
              <a:solidFill>
                <a:srgbClr val="00206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nl-BE" sz="8000">
                <a:solidFill>
                  <a:srgbClr val="002060"/>
                </a:solidFill>
              </a:rPr>
            </a:br>
            <a:br>
              <a:rPr lang="nl-BE" sz="8000">
                <a:solidFill>
                  <a:srgbClr val="002060"/>
                </a:solidFill>
              </a:rPr>
            </a:br>
            <a:r>
              <a:rPr lang="nl-BE" sz="8000">
                <a:solidFill>
                  <a:srgbClr val="002060"/>
                </a:solidFill>
              </a:rPr>
              <a:t> </a:t>
            </a:r>
          </a:p>
          <a:p>
            <a:pPr marL="452438" marR="0" indent="-45243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58888" algn="l"/>
                <a:tab pos="1435100" algn="l"/>
              </a:tabLst>
            </a:pPr>
            <a:br>
              <a:rPr lang="nl-BE" sz="8000">
                <a:solidFill>
                  <a:srgbClr val="002060"/>
                </a:solidFill>
              </a:rPr>
            </a:br>
            <a:br>
              <a:rPr lang="nl-BE" sz="8000">
                <a:solidFill>
                  <a:srgbClr val="002060"/>
                </a:solidFill>
              </a:rPr>
            </a:br>
            <a:br>
              <a:rPr lang="nl-BE" sz="8000">
                <a:solidFill>
                  <a:srgbClr val="002060"/>
                </a:solidFill>
              </a:rPr>
            </a:br>
            <a:endParaRPr lang="nl-BE" sz="8000">
              <a:solidFill>
                <a:srgbClr val="002060"/>
              </a:solidFill>
            </a:endParaRPr>
          </a:p>
          <a:p>
            <a:pPr marL="452438" marR="0" indent="-45243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58888" algn="l"/>
                <a:tab pos="1435100" algn="l"/>
              </a:tabLst>
            </a:pPr>
            <a:endParaRPr lang="nl-BE" sz="8000">
              <a:solidFill>
                <a:srgbClr val="002060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1435100" algn="l"/>
              </a:tabLst>
            </a:pPr>
            <a:br>
              <a:rPr lang="nl-BE" sz="8000">
                <a:solidFill>
                  <a:srgbClr val="002060"/>
                </a:solidFill>
              </a:rPr>
            </a:br>
            <a:endParaRPr lang="nl-BE" sz="8000">
              <a:solidFill>
                <a:srgbClr val="002060"/>
              </a:solidFill>
            </a:endParaRPr>
          </a:p>
          <a:p>
            <a:pPr marL="452438" marR="0" indent="-45243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35100" algn="l"/>
              </a:tabLst>
            </a:pPr>
            <a:br>
              <a:rPr lang="nl-BE" sz="8000">
                <a:solidFill>
                  <a:srgbClr val="002060"/>
                </a:solidFill>
              </a:rPr>
            </a:br>
            <a:r>
              <a:rPr lang="nl-BE" sz="8000">
                <a:solidFill>
                  <a:srgbClr val="002060"/>
                </a:solidFill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nl-BE" sz="8000">
                <a:solidFill>
                  <a:srgbClr val="002060"/>
                </a:solidFill>
              </a:rPr>
            </a:br>
            <a:r>
              <a:rPr lang="nl-BE" sz="8000">
                <a:solidFill>
                  <a:srgbClr val="002060"/>
                </a:solidFill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nl-BE" sz="8000">
                <a:solidFill>
                  <a:srgbClr val="002060"/>
                </a:solidFill>
              </a:rPr>
            </a:br>
            <a:r>
              <a:rPr lang="nl-BE" sz="8000">
                <a:solidFill>
                  <a:srgbClr val="002060"/>
                </a:solidFill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nl-BE" sz="8000">
                <a:solidFill>
                  <a:srgbClr val="002060"/>
                </a:solidFill>
              </a:rPr>
            </a:br>
            <a:r>
              <a:rPr lang="nl-BE" sz="8000">
                <a:solidFill>
                  <a:srgbClr val="002060"/>
                </a:solidFill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BE" sz="8000">
                <a:solidFill>
                  <a:srgbClr val="002060"/>
                </a:solidFill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BE" sz="8000">
                <a:solidFill>
                  <a:srgbClr val="002060"/>
                </a:solidFill>
              </a:rPr>
              <a:t>: Meegeven op de vergadering dat de andere personen ook geadviseerd wordt BIN-lid te worden indien ze al lid zijn van een besloten BIN-facebookgroep bv. BIN Herdersem ( Jeroen )</a:t>
            </a:r>
            <a:br>
              <a:rPr lang="nl-BE" sz="8000">
                <a:solidFill>
                  <a:srgbClr val="002060"/>
                </a:solidFill>
              </a:rPr>
            </a:br>
            <a:br>
              <a:rPr lang="nl-BE" sz="8000">
                <a:solidFill>
                  <a:srgbClr val="002060"/>
                </a:solidFill>
              </a:rPr>
            </a:br>
            <a:r>
              <a:rPr lang="nl-NL" sz="8000">
                <a:solidFill>
                  <a:srgbClr val="002060"/>
                </a:solidFill>
              </a:rPr>
              <a:t>Bin Herdersem Be Alert: 35 contacten, wel 207 leden? Meegeven op de vergadering dat de andere personen ook geadviseerd wordt BIN-lid te worden.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8000">
                <a:solidFill>
                  <a:srgbClr val="002060"/>
                </a:solidFill>
              </a:rPr>
              <a:t>Bin Nieuwerkerken: open groep? Joris </a:t>
            </a:r>
            <a:r>
              <a:rPr lang="nl-NL" sz="8000" err="1">
                <a:solidFill>
                  <a:srgbClr val="002060"/>
                </a:solidFill>
              </a:rPr>
              <a:t>Nissens</a:t>
            </a:r>
            <a:r>
              <a:rPr lang="nl-NL" sz="8000">
                <a:solidFill>
                  <a:srgbClr val="002060"/>
                </a:solidFill>
              </a:rPr>
              <a:t> ( coördinator ) contacteren om te vragen of er eveneens nog een besloten Facebook-groep actief is? Zo ja, vragen om de openbare facebookgroep af te sluiten.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8000">
                <a:solidFill>
                  <a:srgbClr val="002060"/>
                </a:solidFill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BE" sz="8000">
                <a:solidFill>
                  <a:srgbClr val="002060"/>
                </a:solidFill>
              </a:rPr>
              <a:t>Vragen aan de stuurgroepen om nieuwe aansluitingsformulieren te delen op hun sociale media ( </a:t>
            </a:r>
            <a:r>
              <a:rPr lang="nl-BE" sz="8000" err="1">
                <a:solidFill>
                  <a:srgbClr val="002060"/>
                </a:solidFill>
              </a:rPr>
              <a:t>Cp</a:t>
            </a:r>
            <a:r>
              <a:rPr lang="nl-BE" sz="8000">
                <a:solidFill>
                  <a:srgbClr val="002060"/>
                </a:solidFill>
              </a:rPr>
              <a:t> 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BE" sz="8000">
                <a:solidFill>
                  <a:srgbClr val="002060"/>
                </a:solidFill>
              </a:rPr>
              <a:t>Gebruik Sociale media Moorsel leeft serieus (Bin bericht Meldert  op WhatsApp Moorsel) 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8000">
                <a:solidFill>
                  <a:srgbClr val="002060"/>
                </a:solidFill>
              </a:rPr>
              <a:t>‘</a:t>
            </a:r>
            <a:r>
              <a:rPr lang="nl-BE" sz="8000">
                <a:solidFill>
                  <a:srgbClr val="002060"/>
                </a:solidFill>
              </a:rPr>
              <a:t> </a:t>
            </a:r>
            <a:r>
              <a:rPr lang="nl-BE" sz="8000" err="1">
                <a:solidFill>
                  <a:srgbClr val="002060"/>
                </a:solidFill>
              </a:rPr>
              <a:t>goebezig</a:t>
            </a:r>
            <a:r>
              <a:rPr lang="nl-NL" sz="8000">
                <a:solidFill>
                  <a:srgbClr val="002060"/>
                </a:solidFill>
              </a:rPr>
              <a:t>’</a:t>
            </a:r>
            <a:r>
              <a:rPr lang="nl-BE" sz="8000">
                <a:solidFill>
                  <a:srgbClr val="002060"/>
                </a:solidFill>
              </a:rPr>
              <a:t>.</a:t>
            </a:r>
            <a:endParaRPr lang="nl-NL" sz="8000">
              <a:solidFill>
                <a:srgbClr val="00206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BE" sz="8000">
                <a:solidFill>
                  <a:srgbClr val="002060"/>
                </a:solidFill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BE" sz="8000">
                <a:solidFill>
                  <a:srgbClr val="002060"/>
                </a:solidFill>
              </a:rPr>
              <a:t>Initiatieven cybercrime?</a:t>
            </a:r>
            <a:br>
              <a:rPr lang="nl-BE" sz="8000">
                <a:solidFill>
                  <a:srgbClr val="002060"/>
                </a:solidFill>
              </a:rPr>
            </a:br>
            <a:r>
              <a:rPr lang="nl-BE" sz="8000">
                <a:solidFill>
                  <a:srgbClr val="002060"/>
                </a:solidFill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BE" sz="8000">
                <a:solidFill>
                  <a:srgbClr val="002060"/>
                </a:solidFill>
              </a:rPr>
              <a:t>Resultaat BIN : samenvatting staat op teams/BIN/ ONDERZOEK U GENT, agendapunt volgend BIN-overleg???</a:t>
            </a:r>
            <a:br>
              <a:rPr lang="nl-BE" sz="8000">
                <a:solidFill>
                  <a:srgbClr val="002060"/>
                </a:solidFill>
              </a:rPr>
            </a:br>
            <a:r>
              <a:rPr lang="nl-BE" sz="8000">
                <a:solidFill>
                  <a:srgbClr val="002060"/>
                </a:solidFill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BE" sz="8000">
                <a:solidFill>
                  <a:srgbClr val="002060"/>
                </a:solidFill>
              </a:rPr>
              <a:t>Overzicht </a:t>
            </a:r>
            <a:r>
              <a:rPr lang="nl-BE" sz="8000" err="1">
                <a:solidFill>
                  <a:srgbClr val="002060"/>
                </a:solidFill>
              </a:rPr>
              <a:t>enquete</a:t>
            </a:r>
            <a:r>
              <a:rPr lang="nl-BE" sz="8000">
                <a:solidFill>
                  <a:srgbClr val="002060"/>
                </a:solidFill>
              </a:rPr>
              <a:t> ( Jeroen ) ( procentueel berekenen ), top 3 onderwerpen nieuwsbrief toelichten, </a:t>
            </a:r>
            <a:br>
              <a:rPr lang="nl-BE" sz="8000">
                <a:solidFill>
                  <a:srgbClr val="002060"/>
                </a:solidFill>
              </a:rPr>
            </a:br>
            <a:r>
              <a:rPr lang="nl-BE" sz="8000">
                <a:solidFill>
                  <a:srgbClr val="002060"/>
                </a:solidFill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BE" sz="8000">
                <a:solidFill>
                  <a:srgbClr val="002060"/>
                </a:solidFill>
              </a:rPr>
              <a:t>dringende bin-berichten uitleggen dat deze nog dienen geoptimaliseerd te worden ( </a:t>
            </a:r>
            <a:r>
              <a:rPr lang="nl-BE" sz="8000" err="1">
                <a:solidFill>
                  <a:srgbClr val="002060"/>
                </a:solidFill>
              </a:rPr>
              <a:t>oa</a:t>
            </a:r>
            <a:r>
              <a:rPr lang="nl-BE" sz="8000">
                <a:solidFill>
                  <a:srgbClr val="002060"/>
                </a:solidFill>
              </a:rPr>
              <a:t> specifieke plaats, precieze beschrijving, </a:t>
            </a:r>
            <a:r>
              <a:rPr lang="nl-BE" sz="8000" err="1">
                <a:solidFill>
                  <a:srgbClr val="002060"/>
                </a:solidFill>
              </a:rPr>
              <a:t>etc</a:t>
            </a:r>
            <a:r>
              <a:rPr lang="nl-BE" sz="8000">
                <a:solidFill>
                  <a:srgbClr val="002060"/>
                </a:solidFill>
              </a:rPr>
              <a:t>… ) ( </a:t>
            </a:r>
            <a:r>
              <a:rPr lang="nl-BE" sz="8000" err="1">
                <a:solidFill>
                  <a:srgbClr val="002060"/>
                </a:solidFill>
              </a:rPr>
              <a:t>Cp</a:t>
            </a:r>
            <a:r>
              <a:rPr lang="nl-BE" sz="8000">
                <a:solidFill>
                  <a:srgbClr val="002060"/>
                </a:solidFill>
              </a:rPr>
              <a:t> )</a:t>
            </a:r>
            <a:br>
              <a:rPr lang="nl-BE" sz="8000">
                <a:solidFill>
                  <a:srgbClr val="002060"/>
                </a:solidFill>
              </a:rPr>
            </a:br>
            <a:r>
              <a:rPr lang="nl-BE" sz="8000">
                <a:solidFill>
                  <a:srgbClr val="002060"/>
                </a:solidFill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BE" sz="8000">
                <a:solidFill>
                  <a:srgbClr val="002060"/>
                </a:solidFill>
              </a:rPr>
              <a:t>Initiatieven door de BIN-besturen ( </a:t>
            </a:r>
            <a:r>
              <a:rPr lang="nl-BE" sz="8000" err="1">
                <a:solidFill>
                  <a:srgbClr val="002060"/>
                </a:solidFill>
              </a:rPr>
              <a:t>Cp</a:t>
            </a:r>
            <a:r>
              <a:rPr lang="nl-BE" sz="8000">
                <a:solidFill>
                  <a:srgbClr val="002060"/>
                </a:solidFill>
              </a:rPr>
              <a:t> )</a:t>
            </a:r>
          </a:p>
          <a:p>
            <a:pPr marL="514350" indent="-514350" fontAlgn="base">
              <a:lnSpc>
                <a:spcPct val="150000"/>
              </a:lnSpc>
              <a:buFont typeface="+mj-lt"/>
              <a:buAutoNum type="arabicPeriod"/>
            </a:pPr>
            <a:endParaRPr lang="nl-NL" sz="1800" b="1">
              <a:solidFill>
                <a:schemeClr val="tx1"/>
              </a:solidFill>
            </a:endParaRPr>
          </a:p>
          <a:p>
            <a:pPr fontAlgn="base"/>
            <a:endParaRPr lang="nl-NL">
              <a:solidFill>
                <a:schemeClr val="tx1"/>
              </a:solidFill>
            </a:endParaRPr>
          </a:p>
          <a:p>
            <a:endParaRPr lang="nl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5D9A887-C8F6-4756-BAEE-72AF9989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30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29832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5E701-0CC5-4C8B-A597-8E05D987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13" y="496589"/>
            <a:ext cx="10970344" cy="715053"/>
          </a:xfrm>
        </p:spPr>
        <p:txBody>
          <a:bodyPr>
            <a:normAutofit/>
          </a:bodyPr>
          <a:lstStyle/>
          <a:p>
            <a:r>
              <a:rPr lang="nl-NL" sz="4300">
                <a:latin typeface="Source Sans Pro Bold"/>
                <a:ea typeface="Source Sans Pro Bold"/>
              </a:rPr>
              <a:t>9. Feedback-Actie Quick &amp; Lock Herdersem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A886FB-A01C-4FC7-9DBC-AFD9F3D79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7858" y="2817812"/>
            <a:ext cx="9892654" cy="3359152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nl-BE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Totaal aantal woningen:                268 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Totaal aantal thuis:                          144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Totaal aantal afspraken:                  82</a:t>
            </a:r>
            <a:b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endParaRPr lang="nl-NL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Percentage </a:t>
            </a:r>
            <a:r>
              <a:rPr lang="nl-NL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tov</a:t>
            </a: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 totaal woningen:    30  %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Percentage </a:t>
            </a:r>
            <a:r>
              <a:rPr lang="nl-NL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tov</a:t>
            </a: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 totaal thuis:              56  %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56EB61-B303-4000-ACF4-A62846439A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3718" y="1508681"/>
            <a:ext cx="9488857" cy="142035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>
                <a:latin typeface="Source Sans Pro Light"/>
                <a:ea typeface="Source Sans Pro Light"/>
              </a:rPr>
              <a:t>24-10-2021:   Broekstraat - Kouterbaan – Beekkant – Kapelleommegang – Ter Beeldeken – Middenweg – </a:t>
            </a:r>
            <a:r>
              <a:rPr lang="nl-NL" err="1">
                <a:latin typeface="Source Sans Pro Light"/>
                <a:ea typeface="Source Sans Pro Light"/>
              </a:rPr>
              <a:t>Vlieguitstraat</a:t>
            </a:r>
            <a:endParaRPr lang="nl-BE">
              <a:latin typeface="Source Sans Pro Light"/>
              <a:ea typeface="Source Sans Pro Light"/>
            </a:endParaRP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B021FA18-5646-43C8-8856-864D8F20A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164" y="2482850"/>
            <a:ext cx="3265487" cy="32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59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5E701-0CC5-4C8B-A597-8E05D987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300">
                <a:latin typeface="Source Sans Pro Bold"/>
                <a:ea typeface="Source Sans Pro Bold"/>
              </a:rPr>
              <a:t>9. Geplande </a:t>
            </a:r>
            <a:r>
              <a:rPr lang="nl-NL" sz="4300" err="1">
                <a:latin typeface="Source Sans Pro Bold"/>
                <a:ea typeface="Source Sans Pro Bold"/>
              </a:rPr>
              <a:t>actie's</a:t>
            </a:r>
            <a:r>
              <a:rPr lang="nl-NL" sz="4300">
                <a:latin typeface="Source Sans Pro Bold"/>
                <a:ea typeface="Source Sans Pro Bold"/>
              </a:rPr>
              <a:t> Quick &amp; Lock: 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A886FB-A01C-4FC7-9DBC-AFD9F3D79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7858" y="1889125"/>
            <a:ext cx="9892654" cy="4287839"/>
          </a:xfrm>
        </p:spPr>
        <p:txBody>
          <a:bodyPr vert="horz" lIns="0" tIns="0" rIns="0" bIns="0" rtlCol="0" anchor="t">
            <a:normAutofit/>
          </a:bodyPr>
          <a:lstStyle/>
          <a:p>
            <a:endParaRPr lang="nl-NL">
              <a:solidFill>
                <a:srgbClr val="2B2B80"/>
              </a:solidFill>
              <a:latin typeface="Source Sans Pro"/>
              <a:ea typeface="Source Sans Pro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nl-NL">
              <a:solidFill>
                <a:srgbClr val="2B2B80"/>
              </a:solidFill>
              <a:latin typeface="Source Sans Pro"/>
              <a:ea typeface="Source Sans Pro"/>
              <a:cs typeface="Calibri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56EB61-B303-4000-ACF4-A62846439A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3718" y="1508681"/>
            <a:ext cx="9488857" cy="45992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>
                <a:latin typeface="Source Sans Pro Light"/>
                <a:ea typeface="Source Sans Pro Light"/>
              </a:rPr>
              <a:t>23-04-2022: Moorsel  - straten nog te bepalen</a:t>
            </a:r>
          </a:p>
          <a:p>
            <a:br>
              <a:rPr lang="nl-NL">
                <a:latin typeface="Source Sans Pro Light"/>
                <a:ea typeface="Source Sans Pro Light"/>
              </a:rPr>
            </a:br>
            <a:r>
              <a:rPr lang="nl-NL">
                <a:latin typeface="Source Sans Pro Light"/>
                <a:ea typeface="Source Sans Pro Light"/>
              </a:rPr>
              <a:t>Overige acties in 2022 gepland, data</a:t>
            </a:r>
            <a:br>
              <a:rPr lang="nl-NL">
                <a:latin typeface="Source Sans Pro Light"/>
                <a:ea typeface="Source Sans Pro Light"/>
              </a:rPr>
            </a:br>
            <a:r>
              <a:rPr lang="nl-NL">
                <a:latin typeface="Source Sans Pro Light"/>
                <a:ea typeface="Source Sans Pro Light"/>
              </a:rPr>
              <a:t>en locatie nog nader te bepalen?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5D6D964-AD2E-4BA3-8CE1-0C4218A96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357" y="2551043"/>
            <a:ext cx="3197294" cy="319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4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58894-BFDA-4DDA-9A14-66961C0D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868" y="1563329"/>
            <a:ext cx="10594532" cy="4729316"/>
          </a:xfrm>
        </p:spPr>
        <p:txBody>
          <a:bodyPr>
            <a:normAutofit fontScale="90000"/>
          </a:bodyPr>
          <a:lstStyle/>
          <a:p>
            <a:pPr algn="ctr"/>
            <a:r>
              <a:rPr lang="nl-NL" sz="600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10.</a:t>
            </a:r>
            <a:r>
              <a:rPr lang="nl-BE" sz="600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Overzicht sociale media gebruikt door de BIN’S </a:t>
            </a:r>
            <a:br>
              <a:rPr lang="nl-BE"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br>
              <a:rPr lang="nl-BE"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nl-NL">
                <a:ea typeface="Source Sans Pro Black" panose="020B0803030403020204" pitchFamily="34" charset="0"/>
              </a:rPr>
              <a:t>Jeroen Segers</a:t>
            </a:r>
            <a:br>
              <a:rPr lang="nl-BE" sz="5400">
                <a:solidFill>
                  <a:srgbClr val="002060"/>
                </a:solidFill>
              </a:rPr>
            </a:br>
            <a:br>
              <a:rPr lang="nl-BE" sz="5400">
                <a:solidFill>
                  <a:srgbClr val="002060"/>
                </a:solidFill>
              </a:rPr>
            </a:br>
            <a:br>
              <a:rPr lang="nl-BE" sz="5400">
                <a:solidFill>
                  <a:srgbClr val="002060"/>
                </a:solidFill>
              </a:rPr>
            </a:br>
            <a:endParaRPr lang="nl-BE" sz="4000"/>
          </a:p>
        </p:txBody>
      </p:sp>
    </p:spTree>
    <p:extLst>
      <p:ext uri="{BB962C8B-B14F-4D97-AF65-F5344CB8AC3E}">
        <p14:creationId xmlns:p14="http://schemas.microsoft.com/office/powerpoint/2010/main" val="1587360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CCD22-9BEF-4FE7-A045-45028523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latin typeface="Source Sans Pro Bold"/>
                <a:ea typeface="Source Sans Pro Bold"/>
              </a:rPr>
              <a:t>10. Overzicht Sociale media 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370F26-0AFB-401E-8855-2E726390B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259917"/>
            <a:ext cx="11353799" cy="493216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nl-NL" sz="300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200">
                <a:solidFill>
                  <a:srgbClr val="002060"/>
                </a:solidFill>
                <a:latin typeface="Source Sans Pro Light"/>
                <a:ea typeface="Source Sans Pro Light"/>
              </a:rPr>
              <a:t>BIN Gijzegem				</a:t>
            </a:r>
            <a:r>
              <a:rPr lang="nl-NL" sz="2200">
                <a:solidFill>
                  <a:srgbClr val="002060"/>
                </a:solidFill>
                <a:latin typeface="Source Sans Pro Light"/>
                <a:ea typeface="Source Sans Pro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endParaRPr lang="nl-NL" sz="22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514350" indent="-514350">
              <a:buFont typeface="+mj-lt"/>
              <a:buAutoNum type="arabicPeriod"/>
            </a:pPr>
            <a:endParaRPr lang="nl-NL" sz="22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200">
                <a:solidFill>
                  <a:srgbClr val="002060"/>
                </a:solidFill>
                <a:latin typeface="Source Sans Pro Light"/>
                <a:ea typeface="Source Sans Pro Light"/>
              </a:rPr>
              <a:t>BIN Hofstade				////</a:t>
            </a:r>
          </a:p>
          <a:p>
            <a:pPr marL="514350" indent="-514350">
              <a:buFont typeface="+mj-lt"/>
              <a:buAutoNum type="arabicPeriod"/>
            </a:pPr>
            <a:endParaRPr lang="nl-NL" sz="22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200">
                <a:solidFill>
                  <a:srgbClr val="002060"/>
                </a:solidFill>
                <a:latin typeface="Source Sans Pro Light"/>
                <a:ea typeface="Source Sans Pro Light"/>
              </a:rPr>
              <a:t>BIN Dender-Noord				////</a:t>
            </a:r>
            <a:br>
              <a:rPr lang="nl-NL" sz="22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endParaRPr lang="nl-NL" sz="22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200">
                <a:solidFill>
                  <a:srgbClr val="002060"/>
                </a:solidFill>
                <a:latin typeface="Source Sans Pro Light"/>
                <a:ea typeface="Source Sans Pro Light"/>
              </a:rPr>
              <a:t>BIN Erembodegem				</a:t>
            </a:r>
            <a:r>
              <a:rPr lang="nl-NL" sz="2200">
                <a:solidFill>
                  <a:srgbClr val="002060"/>
                </a:solidFill>
                <a:latin typeface="Source Sans Pro Light"/>
                <a:ea typeface="Source Sans Pro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nl-NL" sz="2200">
                <a:solidFill>
                  <a:srgbClr val="002060"/>
                </a:solidFill>
                <a:latin typeface="Source Sans Pro Light"/>
                <a:ea typeface="Source Sans Pro Light"/>
              </a:rPr>
              <a:t>	</a:t>
            </a:r>
            <a:r>
              <a:rPr lang="nl-NL" sz="2200">
                <a:solidFill>
                  <a:srgbClr val="002060"/>
                </a:solidFill>
                <a:latin typeface="Source Sans Pro Light"/>
                <a:ea typeface="Source Sans Pro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</a:t>
            </a:r>
            <a:r>
              <a:rPr lang="nl-NL" sz="2200">
                <a:solidFill>
                  <a:srgbClr val="002060"/>
                </a:solidFill>
                <a:latin typeface="Source Sans Pro Light"/>
                <a:ea typeface="Source Sans Pro Light"/>
              </a:rPr>
              <a:t>	</a:t>
            </a:r>
            <a:r>
              <a:rPr lang="nl-NL" sz="2200">
                <a:solidFill>
                  <a:srgbClr val="002060"/>
                </a:solidFill>
                <a:latin typeface="Source Sans Pro Light"/>
                <a:ea typeface="Source Sans Pro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br>
              <a:rPr lang="nl-NL" sz="22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endParaRPr lang="nl-NL" sz="22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200">
                <a:solidFill>
                  <a:srgbClr val="002060"/>
                </a:solidFill>
                <a:latin typeface="Source Sans Pro Light"/>
                <a:ea typeface="Source Sans Pro Light"/>
              </a:rPr>
              <a:t>BIN Meldert					</a:t>
            </a:r>
            <a:r>
              <a:rPr lang="nl-NL" sz="2200">
                <a:solidFill>
                  <a:srgbClr val="002060"/>
                </a:solidFill>
                <a:latin typeface="Source Sans Pro Light"/>
                <a:ea typeface="Source Sans Pro Ligh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br>
              <a:rPr lang="nl-NL" sz="22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endParaRPr lang="nl-NL" sz="22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200">
                <a:solidFill>
                  <a:srgbClr val="002060"/>
                </a:solidFill>
                <a:latin typeface="Source Sans Pro Light"/>
                <a:ea typeface="Source Sans Pro Light"/>
              </a:rPr>
              <a:t> BIN E40					////</a:t>
            </a:r>
            <a:br>
              <a:rPr lang="nl-NL" sz="22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endParaRPr lang="nl-NL" sz="22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200">
                <a:solidFill>
                  <a:srgbClr val="002060"/>
                </a:solidFill>
                <a:latin typeface="Source Sans Pro Light"/>
                <a:ea typeface="Source Sans Pro Light"/>
              </a:rPr>
              <a:t> BIN Nieuwerkerken				</a:t>
            </a:r>
            <a:r>
              <a:rPr lang="nl-NL" sz="2200">
                <a:solidFill>
                  <a:srgbClr val="002060"/>
                </a:solidFill>
                <a:latin typeface="Source Sans Pro Light"/>
                <a:ea typeface="Source Sans Pro Ligh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endParaRPr lang="nl-NL" sz="22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514350" indent="-514350">
              <a:buFont typeface="+mj-lt"/>
              <a:buAutoNum type="arabicPeriod"/>
            </a:pPr>
            <a:endParaRPr lang="nl-NL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514350" indent="-514350">
              <a:buFont typeface="+mj-lt"/>
              <a:buAutoNum type="arabicPeriod"/>
            </a:pPr>
            <a:endParaRPr lang="nl-NL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72810C-2DD9-4610-93BF-F5ABB9E287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48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CCD22-9BEF-4FE7-A045-45028523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latin typeface="Source Sans Pro Bold"/>
                <a:ea typeface="Source Sans Pro Bold"/>
              </a:rPr>
              <a:t>10. Overzicht Sociale media 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370F26-0AFB-401E-8855-2E726390B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42452"/>
            <a:ext cx="10753185" cy="62729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endParaRPr lang="nl-NL" sz="2800">
              <a:solidFill>
                <a:srgbClr val="00B0F0"/>
              </a:solidFill>
            </a:endParaRPr>
          </a:p>
          <a:p>
            <a:pPr marL="514350" indent="-514350">
              <a:buFont typeface="+mj-lt"/>
              <a:buAutoNum type="arabicPeriod" startAt="6"/>
            </a:pPr>
            <a:endParaRPr lang="nl-NL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514350" indent="-514350">
              <a:buFont typeface="+mj-lt"/>
              <a:buAutoNum type="arabicPeriod" startAt="6"/>
            </a:pPr>
            <a:endParaRPr lang="nl-NL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BIN Arend					</a:t>
            </a: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		</a:t>
            </a: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b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endParaRPr lang="nl-NL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BIN Mijlbeek					////</a:t>
            </a:r>
            <a:b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endParaRPr lang="nl-NL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BIN Watertoren				? </a:t>
            </a:r>
            <a:b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endParaRPr lang="nl-NL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8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BIN Herdersem				</a:t>
            </a: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		</a:t>
            </a: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Whatsapp</a:t>
            </a:r>
            <a:b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						</a:t>
            </a: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lang="nl-NL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8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BIN Kern Rechteroever			////</a:t>
            </a:r>
            <a:b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endParaRPr lang="nl-NL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8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BIN Moorsel					</a:t>
            </a: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lang="nl-NL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72810C-2DD9-4610-93BF-F5ABB9E287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188979"/>
            <a:ext cx="10352313" cy="436107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434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58894-BFDA-4DDA-9A14-66961C0D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868" y="1563329"/>
            <a:ext cx="10216263" cy="4824103"/>
          </a:xfrm>
        </p:spPr>
        <p:txBody>
          <a:bodyPr>
            <a:normAutofit fontScale="90000"/>
          </a:bodyPr>
          <a:lstStyle/>
          <a:p>
            <a:pPr marL="914400" indent="-914400" algn="ctr">
              <a:buFont typeface="+mj-lt"/>
              <a:buAutoNum type="arabicPeriod" startAt="11"/>
            </a:pPr>
            <a:r>
              <a:rPr lang="nl-BE" sz="600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Resultaten</a:t>
            </a:r>
            <a:br>
              <a:rPr lang="nl-BE" sz="6000"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nl-BE" sz="600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bevraging nieuwsoverzicht</a:t>
            </a:r>
            <a:br>
              <a:rPr lang="nl-BE" sz="4900"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br>
              <a:rPr lang="nl-BE" sz="4900"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nl-BE" b="0">
                <a:ea typeface="Source Sans Pro Black" panose="020B0803030403020204" pitchFamily="34" charset="0"/>
              </a:rPr>
              <a:t>Jeroen Segers </a:t>
            </a:r>
            <a:br>
              <a:rPr lang="nl-BE" sz="5400">
                <a:solidFill>
                  <a:srgbClr val="002060"/>
                </a:solidFill>
              </a:rPr>
            </a:br>
            <a:br>
              <a:rPr lang="nl-BE" sz="5400">
                <a:solidFill>
                  <a:srgbClr val="002060"/>
                </a:solidFill>
              </a:rPr>
            </a:br>
            <a:br>
              <a:rPr lang="nl-BE" sz="5400">
                <a:solidFill>
                  <a:srgbClr val="002060"/>
                </a:solidFill>
              </a:rPr>
            </a:br>
            <a:endParaRPr lang="nl-BE" sz="4000"/>
          </a:p>
        </p:txBody>
      </p:sp>
    </p:spTree>
    <p:extLst>
      <p:ext uri="{BB962C8B-B14F-4D97-AF65-F5344CB8AC3E}">
        <p14:creationId xmlns:p14="http://schemas.microsoft.com/office/powerpoint/2010/main" val="2803431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5E701-0CC5-4C8B-A597-8E05D987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13" y="137653"/>
            <a:ext cx="10970344" cy="107399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1"/>
            </a:pPr>
            <a:r>
              <a:rPr lang="nl-BE" sz="430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Resultaten bevraging nieuwsoverzicht</a:t>
            </a:r>
            <a:endParaRPr lang="nl-NL" sz="4300">
              <a:latin typeface="Source Sans Pro Bold"/>
              <a:ea typeface="Source Sans Pro Bold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A886FB-A01C-4FC7-9DBC-AFD9F3D79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013" y="2817811"/>
            <a:ext cx="9892654" cy="3602653"/>
          </a:xfrm>
        </p:spPr>
        <p:txBody>
          <a:bodyPr vert="horz" lIns="0" tIns="0" rIns="0" bIns="0" rtlCol="0" anchor="t">
            <a:normAutofit/>
          </a:bodyPr>
          <a:lstStyle/>
          <a:p>
            <a:endParaRPr lang="nl-NL" sz="22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Resultaten:</a:t>
            </a:r>
            <a:b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endParaRPr lang="nl-NL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Frequêntie</a:t>
            </a: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 nieuwsoverzicht? Totaal 335 antwoorden    			( 97 % )</a:t>
            </a:r>
            <a:b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endParaRPr lang="nl-NL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1263650" indent="-457200">
              <a:buFont typeface="Wingdings" panose="05000000000000000000" pitchFamily="2" charset="2"/>
              <a:buChar char="v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	</a:t>
            </a:r>
            <a:r>
              <a:rPr lang="nl-NL" sz="2000" b="1">
                <a:solidFill>
                  <a:srgbClr val="002060"/>
                </a:solidFill>
                <a:latin typeface="Source Sans Pro Light"/>
                <a:ea typeface="Source Sans Pro Light"/>
              </a:rPr>
              <a:t>Tweemaandelijks: 		255 antwoorden 		( 74 % )</a:t>
            </a:r>
          </a:p>
          <a:p>
            <a:pPr marL="1789113" indent="-982663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 Driemaandelijks: 			73 antwoorden 		( 21 % )</a:t>
            </a:r>
          </a:p>
          <a:p>
            <a:pPr marL="1789113" indent="-982663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 Halfjaarlijks: 			7 antwoorden 		( 2 % )</a:t>
            </a:r>
            <a:br>
              <a:rPr lang="nl-NL" sz="2100" i="1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</a:br>
            <a:endParaRPr lang="nl-NL" sz="2100" i="1">
              <a:solidFill>
                <a:srgbClr val="2B2B80"/>
              </a:solidFill>
              <a:latin typeface="Source Sans Pro"/>
              <a:ea typeface="Source Sans Pro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nl-NL" i="1">
              <a:solidFill>
                <a:srgbClr val="2B2B80"/>
              </a:solidFill>
              <a:latin typeface="Source Sans Pro"/>
              <a:ea typeface="Source Sans Pro"/>
              <a:cs typeface="Calibri" panose="020F050202020403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56EB61-B303-4000-ACF4-A62846439A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013" y="1397455"/>
            <a:ext cx="9892654" cy="190896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BE" sz="3000">
                <a:solidFill>
                  <a:srgbClr val="002060"/>
                </a:solidFill>
              </a:rPr>
              <a:t>Bevraging uitgevoerd december 2021</a:t>
            </a:r>
            <a:br>
              <a:rPr lang="nl-BE" sz="3000">
                <a:solidFill>
                  <a:srgbClr val="002060"/>
                </a:solidFill>
              </a:rPr>
            </a:br>
            <a:endParaRPr lang="nl-BE" sz="300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000">
                <a:solidFill>
                  <a:srgbClr val="002060"/>
                </a:solidFill>
              </a:rPr>
              <a:t>344 respondenten ( 36 %  van het totale aantal BIN-leden )</a:t>
            </a:r>
          </a:p>
        </p:txBody>
      </p:sp>
    </p:spTree>
    <p:extLst>
      <p:ext uri="{BB962C8B-B14F-4D97-AF65-F5344CB8AC3E}">
        <p14:creationId xmlns:p14="http://schemas.microsoft.com/office/powerpoint/2010/main" val="2790935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886E2-8799-4726-B2DA-39ADFEC4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695039" cy="1188979"/>
          </a:xfrm>
        </p:spPr>
        <p:txBody>
          <a:bodyPr>
            <a:normAutofit fontScale="90000"/>
          </a:bodyPr>
          <a:lstStyle/>
          <a:p>
            <a:pPr marL="914400" indent="-914400">
              <a:buFont typeface="+mj-lt"/>
              <a:buAutoNum type="arabicPeriod" startAt="11"/>
            </a:pPr>
            <a:r>
              <a:rPr lang="nl-BE" sz="480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Resultaten bevraging nieuwsoverzicht</a:t>
            </a:r>
            <a:endParaRPr lang="nl-NL" b="1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6E3E03-5D8F-4A00-B6B3-73C7CA95D7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FC4FC1-C2B2-44EC-B639-A57537D10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08951F42-DCB2-42CB-8534-DADBAF689A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220544"/>
              </p:ext>
            </p:extLst>
          </p:nvPr>
        </p:nvGraphicFramePr>
        <p:xfrm>
          <a:off x="1795670" y="1453515"/>
          <a:ext cx="7964556" cy="4417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350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5E701-0CC5-4C8B-A597-8E05D987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13" y="137653"/>
            <a:ext cx="10970344" cy="107399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1"/>
            </a:pPr>
            <a:r>
              <a:rPr lang="nl-BE" sz="430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 Resultaten bevraging nieuwsoverzicht</a:t>
            </a:r>
            <a:endParaRPr lang="nl-NL" sz="430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A886FB-A01C-4FC7-9DBC-AFD9F3D79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7742" y="1831076"/>
            <a:ext cx="10850099" cy="4889271"/>
          </a:xfrm>
        </p:spPr>
        <p:txBody>
          <a:bodyPr vert="horz" lIns="0" tIns="0" rIns="0" bIns="0" rtlCol="0" anchor="t">
            <a:noAutofit/>
          </a:bodyPr>
          <a:lstStyle/>
          <a:p>
            <a:br>
              <a:rPr lang="nl-NL" sz="1400" i="1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</a:br>
            <a:endParaRPr lang="nl-NL" sz="200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</a:rPr>
              <a:t>V:meerdere individuele vragen/opmerkingen </a:t>
            </a:r>
            <a:br>
              <a:rPr lang="nl-NL" sz="2000">
                <a:solidFill>
                  <a:srgbClr val="002060"/>
                </a:solidFill>
              </a:rPr>
            </a:br>
            <a:r>
              <a:rPr lang="nl-NL" sz="2000" b="1">
                <a:solidFill>
                  <a:srgbClr val="002060"/>
                </a:solidFill>
              </a:rPr>
              <a:t>A: bevraging is anoniem, vraag gericht stellen </a:t>
            </a:r>
            <a:r>
              <a:rPr lang="nl-NL" sz="2000" b="1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pz.aalst@police.belgium.eu</a:t>
            </a:r>
            <a:r>
              <a:rPr lang="nl-NL" sz="2000" b="1">
                <a:solidFill>
                  <a:srgbClr val="002060"/>
                </a:solidFill>
              </a:rPr>
              <a:t>  of via  ander kanaal</a:t>
            </a:r>
            <a:br>
              <a:rPr lang="nl-NL" sz="2000">
                <a:solidFill>
                  <a:srgbClr val="002060"/>
                </a:solidFill>
              </a:rPr>
            </a:br>
            <a:endParaRPr lang="nl-NL" sz="200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</a:rPr>
              <a:t>V: algemene opmerkingen: meer zichtbare  politie , meer rondgang door wijkagenten en contact met burgers, meer controles alcohol en drugs, meer camera’s </a:t>
            </a:r>
            <a:br>
              <a:rPr lang="nl-NL" sz="2000">
                <a:solidFill>
                  <a:srgbClr val="002060"/>
                </a:solidFill>
              </a:rPr>
            </a:br>
            <a:r>
              <a:rPr lang="nl-NL" sz="2000" b="1">
                <a:solidFill>
                  <a:srgbClr val="002060"/>
                </a:solidFill>
              </a:rPr>
              <a:t>A: doorgegeven aan betrokken diensten </a:t>
            </a:r>
            <a:br>
              <a:rPr lang="nl-NL" sz="2000">
                <a:solidFill>
                  <a:srgbClr val="002060"/>
                </a:solidFill>
              </a:rPr>
            </a:br>
            <a:endParaRPr lang="nl-NL" sz="200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</a:rPr>
              <a:t>dringende BIN berichten bevorderen de alertheid, verdachte situaties direct doorsturen, overzicht achteraf heeft weinig zin</a:t>
            </a:r>
            <a:br>
              <a:rPr lang="nl-NL" sz="2000">
                <a:solidFill>
                  <a:srgbClr val="002060"/>
                </a:solidFill>
              </a:rPr>
            </a:br>
            <a:endParaRPr lang="nl-NL" sz="200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</a:rPr>
              <a:t>V: overzicht zoals vroeger elke dag, maandelijks, vraag veel  meer communicatie</a:t>
            </a:r>
            <a:br>
              <a:rPr lang="nl-NL" sz="2000">
                <a:solidFill>
                  <a:srgbClr val="002060"/>
                </a:solidFill>
              </a:rPr>
            </a:br>
            <a:r>
              <a:rPr lang="nl-NL" sz="2000" b="1">
                <a:solidFill>
                  <a:srgbClr val="002060"/>
                </a:solidFill>
              </a:rPr>
              <a:t>A: niet  haalbaar en we zoeken nu  alternatief, </a:t>
            </a:r>
            <a:br>
              <a:rPr lang="nl-NL" sz="2000" b="1">
                <a:solidFill>
                  <a:srgbClr val="002060"/>
                </a:solidFill>
              </a:rPr>
            </a:br>
            <a:r>
              <a:rPr lang="nl-NL" sz="2000" b="1">
                <a:solidFill>
                  <a:srgbClr val="002060"/>
                </a:solidFill>
              </a:rPr>
              <a:t>nieuwe fenomenen/ tendensen communicatie via niet-dringende berichten, ook via website politie Aalst </a:t>
            </a:r>
            <a:r>
              <a:rPr lang="nl-NL" sz="2000" b="1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www.politie.be/5440</a:t>
            </a:r>
            <a:r>
              <a:rPr lang="nl-NL" sz="2000" b="1">
                <a:solidFill>
                  <a:srgbClr val="002060"/>
                </a:solidFill>
              </a:rPr>
              <a:t>  ‘Nieuws’ </a:t>
            </a:r>
          </a:p>
          <a:p>
            <a:br>
              <a:rPr lang="nl-NL" sz="2000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</a:br>
            <a:r>
              <a:rPr lang="nl-NL" sz="2000" b="1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  <a:t> </a:t>
            </a:r>
          </a:p>
          <a:p>
            <a:endParaRPr lang="nl-NL" sz="1200" i="1">
              <a:solidFill>
                <a:srgbClr val="2B2B80"/>
              </a:solidFill>
              <a:latin typeface="Source Sans Pro"/>
              <a:ea typeface="Source Sans Pro"/>
              <a:cs typeface="Calibri" panose="020F0502020204030204" pitchFamily="34" charset="0"/>
            </a:endParaRPr>
          </a:p>
          <a:p>
            <a:br>
              <a:rPr lang="nl-NL" sz="1000" i="1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  <a:sym typeface="Wingdings" panose="05000000000000000000" pitchFamily="2" charset="2"/>
              </a:rPr>
            </a:br>
            <a:endParaRPr lang="nl-NL" sz="1000" i="1">
              <a:solidFill>
                <a:srgbClr val="2B2B80"/>
              </a:solidFill>
              <a:latin typeface="Source Sans Pro"/>
              <a:ea typeface="Source Sans Pro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br>
              <a:rPr lang="nl-NL" sz="1400" i="1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  <a:sym typeface="Wingdings" panose="05000000000000000000" pitchFamily="2" charset="2"/>
              </a:rPr>
            </a:br>
            <a:endParaRPr lang="nl-NL" sz="1400" i="1">
              <a:solidFill>
                <a:srgbClr val="2B2B80"/>
              </a:solidFill>
              <a:latin typeface="Source Sans Pro"/>
              <a:ea typeface="Source Sans Pro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br>
              <a:rPr lang="nl-NL" sz="1400" i="1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</a:br>
            <a:br>
              <a:rPr lang="nl-NL" sz="1400" i="1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</a:br>
            <a:endParaRPr lang="nl-NL" sz="1400" i="1">
              <a:solidFill>
                <a:srgbClr val="2B2B80"/>
              </a:solidFill>
              <a:latin typeface="Source Sans Pro"/>
              <a:ea typeface="Source Sans Pro"/>
              <a:cs typeface="Calibri" panose="020F050202020403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56EB61-B303-4000-ACF4-A62846439A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742" y="1211643"/>
            <a:ext cx="9892654" cy="92195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sz="3000" b="1" i="1" u="sng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  <a:t>Resultaten:</a:t>
            </a:r>
            <a:br>
              <a:rPr lang="nl-NL" sz="3000" b="1" i="1" u="sng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</a:br>
            <a:r>
              <a:rPr lang="nl-NL" sz="3000" i="1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  <a:t>Vragen/ Opmerkingen?</a:t>
            </a:r>
            <a:endParaRPr lang="nl-BE" sz="3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61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5E701-0CC5-4C8B-A597-8E05D987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742" y="261306"/>
            <a:ext cx="10970344" cy="71019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1"/>
            </a:pPr>
            <a:r>
              <a:rPr lang="nl-BE" sz="430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 Resultaten bevraging nieuwsoverzicht</a:t>
            </a:r>
            <a:endParaRPr lang="nl-NL" sz="430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A886FB-A01C-4FC7-9DBC-AFD9F3D79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7742" y="1086465"/>
            <a:ext cx="11584258" cy="5771535"/>
          </a:xfrm>
        </p:spPr>
        <p:txBody>
          <a:bodyPr vert="horz" lIns="0" tIns="0" rIns="0" bIns="0" rtlCol="0" anchor="t">
            <a:noAutofit/>
          </a:bodyPr>
          <a:lstStyle/>
          <a:p>
            <a:br>
              <a:rPr lang="nl-NL" sz="1400" i="1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</a:br>
            <a:endParaRPr lang="nl-NL" sz="1400" i="1">
              <a:solidFill>
                <a:srgbClr val="2B2B80"/>
              </a:solidFill>
              <a:latin typeface="Source Sans Pro"/>
              <a:ea typeface="Source Sans Pro"/>
              <a:cs typeface="Calibri" panose="020F0502020204030204" pitchFamily="34" charset="0"/>
            </a:endParaRPr>
          </a:p>
          <a:p>
            <a:endParaRPr lang="nl-NL" sz="2000">
              <a:solidFill>
                <a:srgbClr val="002060"/>
              </a:solidFill>
            </a:endParaRP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</a:rPr>
              <a:t>V: resultaat verspreiding dringende BIN-berichten?  </a:t>
            </a:r>
            <a:br>
              <a:rPr lang="nl-NL" sz="2000">
                <a:solidFill>
                  <a:srgbClr val="002060"/>
                </a:solidFill>
              </a:rPr>
            </a:br>
            <a:r>
              <a:rPr lang="nl-NL" sz="2000" b="1">
                <a:solidFill>
                  <a:srgbClr val="002060"/>
                </a:solidFill>
              </a:rPr>
              <a:t>A: Niet meetbaar, verhogen alertheid, meldingsbereidheid, communicatie tussen bewoners en politie</a:t>
            </a:r>
            <a:br>
              <a:rPr lang="nl-NL" sz="2000">
                <a:solidFill>
                  <a:srgbClr val="002060"/>
                </a:solidFill>
              </a:rPr>
            </a:br>
            <a:endParaRPr lang="nl-NL" sz="2000">
              <a:solidFill>
                <a:srgbClr val="00206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sym typeface="Wingdings" panose="05000000000000000000" pitchFamily="2" charset="2"/>
              </a:rPr>
              <a:t>V: samenwerking met andere </a:t>
            </a:r>
            <a:r>
              <a:rPr lang="nl-NL" sz="2000" err="1">
                <a:solidFill>
                  <a:srgbClr val="002060"/>
                </a:solidFill>
                <a:sym typeface="Wingdings" panose="05000000000000000000" pitchFamily="2" charset="2"/>
              </a:rPr>
              <a:t>PZ’s</a:t>
            </a:r>
            <a:r>
              <a:rPr lang="nl-NL" sz="2000">
                <a:solidFill>
                  <a:srgbClr val="002060"/>
                </a:solidFill>
                <a:sym typeface="Wingdings" panose="05000000000000000000" pitchFamily="2" charset="2"/>
              </a:rPr>
              <a:t>  dringende BIN-berichten ( n.a.v. homejacking </a:t>
            </a:r>
            <a:r>
              <a:rPr lang="nl-NL" sz="2000" err="1">
                <a:solidFill>
                  <a:srgbClr val="002060"/>
                </a:solidFill>
                <a:sym typeface="Wingdings" panose="05000000000000000000" pitchFamily="2" charset="2"/>
              </a:rPr>
              <a:t>Hekelgem</a:t>
            </a:r>
            <a:r>
              <a:rPr lang="nl-NL" sz="2000">
                <a:solidFill>
                  <a:srgbClr val="002060"/>
                </a:solidFill>
                <a:sym typeface="Wingdings" panose="05000000000000000000" pitchFamily="2" charset="2"/>
              </a:rPr>
              <a:t>) ?</a:t>
            </a:r>
            <a:br>
              <a:rPr lang="nl-NL" sz="2000">
                <a:solidFill>
                  <a:srgbClr val="002060"/>
                </a:solidFill>
                <a:sym typeface="Wingdings" panose="05000000000000000000" pitchFamily="2" charset="2"/>
              </a:rPr>
            </a:br>
            <a:r>
              <a:rPr lang="nl-NL" sz="2000" b="1">
                <a:solidFill>
                  <a:srgbClr val="002060"/>
                </a:solidFill>
                <a:sym typeface="Wingdings" panose="05000000000000000000" pitchFamily="2" charset="2"/>
              </a:rPr>
              <a:t>A: Werking provinciale CIC ( centrale 101- 112 )</a:t>
            </a:r>
            <a:br>
              <a:rPr lang="nl-NL" sz="2000">
                <a:solidFill>
                  <a:srgbClr val="002060"/>
                </a:solidFill>
                <a:sym typeface="Wingdings" panose="05000000000000000000" pitchFamily="2" charset="2"/>
              </a:rPr>
            </a:br>
            <a:endParaRPr lang="nl-NL" sz="200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sym typeface="Wingdings" panose="05000000000000000000" pitchFamily="2" charset="2"/>
              </a:rPr>
              <a:t>V: verbeterpunten dringende berichtgeving</a:t>
            </a:r>
            <a:br>
              <a:rPr lang="nl-NL" sz="2000">
                <a:solidFill>
                  <a:srgbClr val="002060"/>
                </a:solidFill>
                <a:sym typeface="Wingdings" panose="05000000000000000000" pitchFamily="2" charset="2"/>
              </a:rPr>
            </a:br>
            <a:r>
              <a:rPr lang="nl-NL" sz="2000" b="1">
                <a:solidFill>
                  <a:srgbClr val="002060"/>
                </a:solidFill>
                <a:sym typeface="Wingdings" panose="05000000000000000000" pitchFamily="2" charset="2"/>
              </a:rPr>
              <a:t>A: inderdaad meerdere berichten onvoldoende specifiek </a:t>
            </a:r>
            <a:br>
              <a:rPr lang="nl-NL" sz="2000" b="1">
                <a:solidFill>
                  <a:srgbClr val="002060"/>
                </a:solidFill>
                <a:sym typeface="Wingdings" panose="05000000000000000000" pitchFamily="2" charset="2"/>
              </a:rPr>
            </a:br>
            <a:r>
              <a:rPr lang="nl-NL" sz="2000" b="1">
                <a:solidFill>
                  <a:srgbClr val="002060"/>
                </a:solidFill>
                <a:sym typeface="Wingdings" panose="05000000000000000000" pitchFamily="2" charset="2"/>
              </a:rPr>
              <a:t>(beschrijvingen, locatie, feedback)  = aandachtspunt</a:t>
            </a:r>
            <a:br>
              <a:rPr lang="nl-NL" sz="2000">
                <a:solidFill>
                  <a:srgbClr val="002060"/>
                </a:solidFill>
                <a:sym typeface="Wingdings" panose="05000000000000000000" pitchFamily="2" charset="2"/>
              </a:rPr>
            </a:br>
            <a:endParaRPr lang="nl-NL" sz="200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</a:rPr>
              <a:t>Meerdere dankwoordjes - leuk om te horen, ook om zo collega's te motiveren</a:t>
            </a:r>
            <a:br>
              <a:rPr lang="nl-NL" sz="2000">
                <a:solidFill>
                  <a:srgbClr val="002060"/>
                </a:solidFill>
              </a:rPr>
            </a:br>
            <a:endParaRPr lang="nl-NL" sz="2000">
              <a:solidFill>
                <a:srgbClr val="002060"/>
              </a:solidFill>
            </a:endParaRP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</a:rPr>
              <a:t>V: COVID-berichtgeving via BE-Alert?</a:t>
            </a:r>
            <a:br>
              <a:rPr lang="nl-NL" sz="2000">
                <a:solidFill>
                  <a:srgbClr val="002060"/>
                </a:solidFill>
              </a:rPr>
            </a:br>
            <a:r>
              <a:rPr lang="nl-NL" sz="2000" b="1">
                <a:solidFill>
                  <a:srgbClr val="002060"/>
                </a:solidFill>
              </a:rPr>
              <a:t>A: hiervoor zijn er andere kanalen genoeg.  Alle bestuursleden kunnen nu reageren via chat:</a:t>
            </a:r>
            <a:br>
              <a:rPr lang="nl-NL" sz="2000" b="1">
                <a:solidFill>
                  <a:srgbClr val="002060"/>
                </a:solidFill>
              </a:rPr>
            </a:br>
            <a:r>
              <a:rPr lang="nl-NL" sz="2000" b="1">
                <a:solidFill>
                  <a:srgbClr val="002060"/>
                </a:solidFill>
              </a:rPr>
              <a:t>COVID Ja of COVID Neen?</a:t>
            </a:r>
            <a:endParaRPr lang="nl-NL" sz="2000" b="1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br>
              <a:rPr lang="nl-NL" sz="2000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</a:br>
            <a:r>
              <a:rPr lang="nl-NL" sz="2000" b="1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  <a:t> </a:t>
            </a:r>
          </a:p>
          <a:p>
            <a:endParaRPr lang="nl-NL" sz="1200" i="1">
              <a:solidFill>
                <a:srgbClr val="2B2B80"/>
              </a:solidFill>
              <a:latin typeface="Source Sans Pro"/>
              <a:ea typeface="Source Sans Pro"/>
              <a:cs typeface="Calibri" panose="020F0502020204030204" pitchFamily="34" charset="0"/>
            </a:endParaRPr>
          </a:p>
          <a:p>
            <a:br>
              <a:rPr lang="nl-NL" sz="1000" i="1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  <a:sym typeface="Wingdings" panose="05000000000000000000" pitchFamily="2" charset="2"/>
              </a:rPr>
            </a:br>
            <a:endParaRPr lang="nl-NL" sz="1000" i="1">
              <a:solidFill>
                <a:srgbClr val="2B2B80"/>
              </a:solidFill>
              <a:latin typeface="Source Sans Pro"/>
              <a:ea typeface="Source Sans Pro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br>
              <a:rPr lang="nl-NL" sz="1400" i="1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  <a:sym typeface="Wingdings" panose="05000000000000000000" pitchFamily="2" charset="2"/>
              </a:rPr>
            </a:br>
            <a:endParaRPr lang="nl-NL" sz="1400" i="1">
              <a:solidFill>
                <a:srgbClr val="2B2B80"/>
              </a:solidFill>
              <a:latin typeface="Source Sans Pro"/>
              <a:ea typeface="Source Sans Pro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br>
              <a:rPr lang="nl-NL" sz="1400" i="1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</a:br>
            <a:br>
              <a:rPr lang="nl-NL" sz="1400" i="1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</a:br>
            <a:endParaRPr lang="nl-NL" sz="1400" i="1">
              <a:solidFill>
                <a:srgbClr val="2B2B80"/>
              </a:solidFill>
              <a:latin typeface="Source Sans Pro"/>
              <a:ea typeface="Source Sans Pro"/>
              <a:cs typeface="Calibri" panose="020F050202020403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56EB61-B303-4000-ACF4-A62846439A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742" y="1086465"/>
            <a:ext cx="9892654" cy="107398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sz="3000" b="1" i="1" u="sng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  <a:t>Resultaten:</a:t>
            </a:r>
            <a:br>
              <a:rPr lang="nl-NL" sz="3000" b="1" i="1" u="sng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</a:br>
            <a:r>
              <a:rPr lang="nl-NL" sz="3000" i="1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  <a:t>Vragen/ Opmerkingen?</a:t>
            </a:r>
            <a:endParaRPr lang="nl-BE" sz="3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6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C0248C-A1E1-4F0F-B0EC-194FCD2314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535300"/>
            <a:ext cx="11216640" cy="5167055"/>
          </a:xfrm>
        </p:spPr>
        <p:txBody>
          <a:bodyPr vert="horz" lIns="0" tIns="0" rIns="0" bIns="0" rtlCol="0" anchor="t">
            <a:normAutofit fontScale="25000" lnSpcReduction="20000"/>
          </a:bodyPr>
          <a:lstStyle/>
          <a:p>
            <a:pPr marL="541338" indent="-541338" fontAlgn="base">
              <a:lnSpc>
                <a:spcPct val="170000"/>
              </a:lnSpc>
              <a:buFont typeface="+mj-lt"/>
              <a:buAutoNum type="arabicPeriod" startAt="8"/>
              <a:tabLst>
                <a:tab pos="1258888" algn="l"/>
                <a:tab pos="1435100" algn="l"/>
              </a:tabLst>
            </a:pPr>
            <a:r>
              <a:rPr lang="nl-BE" sz="8000" dirty="0">
                <a:solidFill>
                  <a:srgbClr val="002060"/>
                </a:solidFill>
              </a:rPr>
              <a:t>Gevoerde BIN-berichten BE-alert		 		Peter Pollet</a:t>
            </a:r>
            <a:endParaRPr lang="nl-NL" dirty="0"/>
          </a:p>
          <a:p>
            <a:pPr marL="541020" marR="0" indent="-541020" fontAlgn="base">
              <a:lnSpc>
                <a:spcPct val="170000"/>
              </a:lnSpc>
              <a:spcAft>
                <a:spcPts val="0"/>
              </a:spcAft>
              <a:buFont typeface="+mj-lt"/>
              <a:buAutoNum type="arabicPeriod" startAt="8"/>
              <a:tabLst>
                <a:tab pos="1258888" algn="l"/>
                <a:tab pos="1435100" algn="l"/>
              </a:tabLst>
            </a:pPr>
            <a:r>
              <a:rPr lang="nl-BE" sz="8000" dirty="0">
                <a:solidFill>
                  <a:srgbClr val="002060"/>
                </a:solidFill>
              </a:rPr>
              <a:t>Uitgevoerde Q&amp;L- acties 2021 + geplande acties Q&amp;L 2022 	Peter Pollet</a:t>
            </a:r>
          </a:p>
          <a:p>
            <a:pPr marL="541020" marR="0" indent="-541020" fontAlgn="base">
              <a:lnSpc>
                <a:spcPct val="170000"/>
              </a:lnSpc>
              <a:spcAft>
                <a:spcPts val="0"/>
              </a:spcAft>
              <a:buFont typeface="+mj-lt"/>
              <a:buAutoNum type="arabicPeriod" startAt="8"/>
              <a:tabLst>
                <a:tab pos="1258888" algn="l"/>
                <a:tab pos="1435100" algn="l"/>
              </a:tabLst>
            </a:pPr>
            <a:r>
              <a:rPr lang="nl-BE" sz="8000" dirty="0">
                <a:solidFill>
                  <a:srgbClr val="002060"/>
                </a:solidFill>
              </a:rPr>
              <a:t>Overzicht sociale media gebruikt door de BIN’S			Jeroen Segers</a:t>
            </a:r>
          </a:p>
          <a:p>
            <a:pPr marL="541020" indent="-541020" fontAlgn="base">
              <a:lnSpc>
                <a:spcPct val="170000"/>
              </a:lnSpc>
              <a:buFont typeface="+mj-lt"/>
              <a:buAutoNum type="arabicPeriod" startAt="8"/>
              <a:tabLst>
                <a:tab pos="1258888" algn="l"/>
                <a:tab pos="1435100" algn="l"/>
              </a:tabLst>
            </a:pPr>
            <a:r>
              <a:rPr lang="nl-BE" sz="8000" dirty="0">
                <a:solidFill>
                  <a:srgbClr val="002060"/>
                </a:solidFill>
              </a:rPr>
              <a:t>Resultaten bevraging nieuwsoverzicht 				Jeroen Segers en Didier Clyncke</a:t>
            </a:r>
          </a:p>
          <a:p>
            <a:pPr marL="541020" indent="-541020" fontAlgn="base">
              <a:lnSpc>
                <a:spcPct val="170000"/>
              </a:lnSpc>
              <a:buFont typeface="+mj-lt"/>
              <a:buAutoNum type="arabicPeriod" startAt="8"/>
              <a:tabLst>
                <a:tab pos="1258888" algn="l"/>
                <a:tab pos="1435100" algn="l"/>
              </a:tabLst>
            </a:pPr>
            <a:r>
              <a:rPr lang="nl-BE" sz="8000" dirty="0">
                <a:solidFill>
                  <a:srgbClr val="002060"/>
                </a:solidFill>
              </a:rPr>
              <a:t>Folders Cybercrime						Didier Clyncke</a:t>
            </a:r>
          </a:p>
          <a:p>
            <a:pPr marL="541020" indent="-541020" fontAlgn="base">
              <a:lnSpc>
                <a:spcPct val="170000"/>
              </a:lnSpc>
              <a:buFont typeface="+mj-lt"/>
              <a:buAutoNum type="arabicPeriod" startAt="8"/>
              <a:tabLst>
                <a:tab pos="1258888" algn="l"/>
                <a:tab pos="1435100" algn="l"/>
              </a:tabLst>
            </a:pPr>
            <a:r>
              <a:rPr lang="nl-BE" sz="8000" dirty="0">
                <a:solidFill>
                  <a:srgbClr val="002060"/>
                </a:solidFill>
                <a:latin typeface="Source Sans Pro Light"/>
                <a:ea typeface="Source Sans Pro Light"/>
              </a:rPr>
              <a:t>Vraag BIN Meldert: Overvliegende drones			Didier Clyncke</a:t>
            </a:r>
          </a:p>
          <a:p>
            <a:pPr marL="541020" indent="-541020" fontAlgn="base">
              <a:lnSpc>
                <a:spcPct val="170000"/>
              </a:lnSpc>
              <a:buFont typeface="+mj-lt"/>
              <a:buAutoNum type="arabicPeriod" startAt="8"/>
              <a:tabLst>
                <a:tab pos="1258888" algn="l"/>
                <a:tab pos="1435100" algn="l"/>
              </a:tabLst>
            </a:pPr>
            <a:r>
              <a:rPr lang="nl-BE" sz="8000" dirty="0">
                <a:solidFill>
                  <a:srgbClr val="002060"/>
                </a:solidFill>
              </a:rPr>
              <a:t>Initiatieven BIN-besturen?					Didier Clyncke</a:t>
            </a:r>
          </a:p>
          <a:p>
            <a:pPr marL="541020" marR="0" indent="-541020" fontAlgn="base">
              <a:lnSpc>
                <a:spcPct val="170000"/>
              </a:lnSpc>
              <a:spcAft>
                <a:spcPts val="0"/>
              </a:spcAft>
              <a:buFont typeface="+mj-lt"/>
              <a:buAutoNum type="arabicPeriod" startAt="8"/>
              <a:tabLst>
                <a:tab pos="1258888" algn="l"/>
                <a:tab pos="1435100" algn="l"/>
              </a:tabLst>
            </a:pPr>
            <a:r>
              <a:rPr lang="nl-BE" sz="8000" dirty="0">
                <a:solidFill>
                  <a:srgbClr val="002060"/>
                </a:solidFill>
              </a:rPr>
              <a:t>Varia- Vragen?						Jeroen Segers  en Joke Van De Velde </a:t>
            </a:r>
            <a:br>
              <a:rPr lang="nl-BE" sz="8000" dirty="0">
                <a:solidFill>
                  <a:srgbClr val="002060"/>
                </a:solidFill>
              </a:rPr>
            </a:br>
            <a:r>
              <a:rPr lang="nl-BE" sz="8000" dirty="0">
                <a:solidFill>
                  <a:srgbClr val="002060"/>
                </a:solidFill>
              </a:rPr>
              <a:t> </a:t>
            </a:r>
            <a:br>
              <a:rPr lang="nl-BE" sz="8000" dirty="0">
                <a:solidFill>
                  <a:srgbClr val="002060"/>
                </a:solidFill>
              </a:rPr>
            </a:br>
            <a:endParaRPr lang="nl-BE" sz="8000" dirty="0">
              <a:solidFill>
                <a:srgbClr val="00206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nl-BE" sz="8000" dirty="0">
                <a:solidFill>
                  <a:srgbClr val="002060"/>
                </a:solidFill>
              </a:rPr>
            </a:br>
            <a:br>
              <a:rPr lang="nl-BE" sz="8000" dirty="0">
                <a:solidFill>
                  <a:srgbClr val="002060"/>
                </a:solidFill>
              </a:rPr>
            </a:br>
            <a:r>
              <a:rPr lang="nl-BE" sz="8000" dirty="0">
                <a:solidFill>
                  <a:srgbClr val="002060"/>
                </a:solidFill>
              </a:rPr>
              <a:t> </a:t>
            </a:r>
          </a:p>
          <a:p>
            <a:pPr marL="452120" marR="0" indent="-45212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58888" algn="l"/>
                <a:tab pos="1435100" algn="l"/>
              </a:tabLst>
            </a:pPr>
            <a:endParaRPr lang="nl-BE" sz="8000" dirty="0">
              <a:solidFill>
                <a:srgbClr val="002060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1258888" algn="l"/>
                <a:tab pos="1435100" algn="l"/>
              </a:tabLst>
            </a:pPr>
            <a:br>
              <a:rPr lang="nl-BE" sz="8000" dirty="0">
                <a:solidFill>
                  <a:srgbClr val="002060"/>
                </a:solidFill>
              </a:rPr>
            </a:br>
            <a:br>
              <a:rPr lang="nl-BE" sz="8000" dirty="0">
                <a:solidFill>
                  <a:srgbClr val="002060"/>
                </a:solidFill>
              </a:rPr>
            </a:br>
            <a:br>
              <a:rPr lang="nl-BE" sz="8000" dirty="0">
                <a:solidFill>
                  <a:srgbClr val="002060"/>
                </a:solidFill>
              </a:rPr>
            </a:br>
            <a:endParaRPr lang="nl-BE" sz="8000" dirty="0">
              <a:solidFill>
                <a:srgbClr val="002060"/>
              </a:solidFill>
            </a:endParaRPr>
          </a:p>
          <a:p>
            <a:pPr marL="452120" marR="0" indent="-45212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258888" algn="l"/>
                <a:tab pos="1435100" algn="l"/>
              </a:tabLst>
            </a:pPr>
            <a:endParaRPr lang="nl-BE" sz="8000" dirty="0">
              <a:solidFill>
                <a:srgbClr val="002060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1435100" algn="l"/>
              </a:tabLst>
            </a:pPr>
            <a:br>
              <a:rPr lang="nl-BE" sz="8000" dirty="0">
                <a:solidFill>
                  <a:srgbClr val="002060"/>
                </a:solidFill>
              </a:rPr>
            </a:br>
            <a:endParaRPr lang="nl-BE" sz="8000" dirty="0">
              <a:solidFill>
                <a:srgbClr val="002060"/>
              </a:solidFill>
            </a:endParaRPr>
          </a:p>
          <a:p>
            <a:pPr marL="452120" marR="0" indent="-45212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35100" algn="l"/>
              </a:tabLst>
            </a:pPr>
            <a:br>
              <a:rPr lang="nl-BE" sz="8000" dirty="0">
                <a:solidFill>
                  <a:srgbClr val="002060"/>
                </a:solidFill>
              </a:rPr>
            </a:br>
            <a:r>
              <a:rPr lang="nl-BE" sz="8000" dirty="0">
                <a:solidFill>
                  <a:srgbClr val="002060"/>
                </a:solidFill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nl-BE" sz="8000" dirty="0">
                <a:solidFill>
                  <a:srgbClr val="002060"/>
                </a:solidFill>
              </a:rPr>
            </a:br>
            <a:r>
              <a:rPr lang="nl-BE" sz="8000" dirty="0">
                <a:solidFill>
                  <a:srgbClr val="002060"/>
                </a:solidFill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nl-BE" sz="8000" dirty="0">
                <a:solidFill>
                  <a:srgbClr val="002060"/>
                </a:solidFill>
              </a:rPr>
            </a:br>
            <a:r>
              <a:rPr lang="nl-BE" sz="8000" dirty="0">
                <a:solidFill>
                  <a:srgbClr val="002060"/>
                </a:solidFill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nl-BE" sz="8000" dirty="0">
                <a:solidFill>
                  <a:srgbClr val="002060"/>
                </a:solidFill>
              </a:rPr>
            </a:br>
            <a:r>
              <a:rPr lang="nl-BE" sz="8000" dirty="0">
                <a:solidFill>
                  <a:srgbClr val="002060"/>
                </a:solidFill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nl-BE" sz="8000" dirty="0">
              <a:solidFill>
                <a:srgbClr val="00206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BE" sz="8000" dirty="0">
                <a:solidFill>
                  <a:srgbClr val="002060"/>
                </a:solidFill>
              </a:rPr>
              <a:t>: Meegeven op de vergadering dat de andere personen ook geadviseerd wordt BIN-lid te worden indien ze al lid zijn van een besloten BIN-facebookgroep bv. BIN Herdersem ( Jeroen )</a:t>
            </a:r>
            <a:br>
              <a:rPr lang="nl-BE" sz="8000" dirty="0">
                <a:solidFill>
                  <a:srgbClr val="002060"/>
                </a:solidFill>
              </a:rPr>
            </a:br>
            <a:br>
              <a:rPr lang="nl-BE" sz="8000" dirty="0">
                <a:solidFill>
                  <a:srgbClr val="002060"/>
                </a:solidFill>
              </a:rPr>
            </a:br>
            <a:r>
              <a:rPr lang="nl-NL" sz="8000" dirty="0">
                <a:solidFill>
                  <a:srgbClr val="002060"/>
                </a:solidFill>
              </a:rPr>
              <a:t>Bin Herdersem Be Alert: 35 contacten, wel 207 leden? Meegeven op de vergadering dat de andere personen ook geadviseerd wordt BIN-lid te worden.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8000" dirty="0">
                <a:solidFill>
                  <a:srgbClr val="002060"/>
                </a:solidFill>
              </a:rPr>
              <a:t>Bin Nieuwerkerken: open groep? Joris </a:t>
            </a:r>
            <a:r>
              <a:rPr lang="nl-NL" sz="8000" dirty="0" err="1">
                <a:solidFill>
                  <a:srgbClr val="002060"/>
                </a:solidFill>
              </a:rPr>
              <a:t>Nissens</a:t>
            </a:r>
            <a:r>
              <a:rPr lang="nl-NL" sz="8000" dirty="0">
                <a:solidFill>
                  <a:srgbClr val="002060"/>
                </a:solidFill>
              </a:rPr>
              <a:t> ( coördinator ) contacteren om te vragen of er eveneens nog een besloten Facebook-groep actief is? Zo ja, vragen om de openbare facebookgroep af te sluiten.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nl-NL" sz="8000" dirty="0">
              <a:solidFill>
                <a:srgbClr val="00206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BE" sz="8000" dirty="0">
                <a:solidFill>
                  <a:srgbClr val="002060"/>
                </a:solidFill>
              </a:rPr>
              <a:t>Vragen aan de stuurgroepen om nieuwe aansluitingsformulieren te delen op hun sociale media ( </a:t>
            </a:r>
            <a:r>
              <a:rPr lang="nl-BE" sz="8000" dirty="0" err="1">
                <a:solidFill>
                  <a:srgbClr val="002060"/>
                </a:solidFill>
              </a:rPr>
              <a:t>Cp</a:t>
            </a:r>
            <a:r>
              <a:rPr lang="nl-BE" sz="8000" dirty="0">
                <a:solidFill>
                  <a:srgbClr val="002060"/>
                </a:solidFill>
              </a:rPr>
              <a:t> 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BE" sz="8000" dirty="0">
                <a:solidFill>
                  <a:srgbClr val="002060"/>
                </a:solidFill>
              </a:rPr>
              <a:t>Gebruik Sociale media Moorsel leeft serieus (Bin bericht Meldert  op WhatsApp Moorsel) 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8000" dirty="0">
                <a:solidFill>
                  <a:srgbClr val="002060"/>
                </a:solidFill>
              </a:rPr>
              <a:t>‘</a:t>
            </a:r>
            <a:r>
              <a:rPr lang="nl-BE" sz="8000" dirty="0">
                <a:solidFill>
                  <a:srgbClr val="002060"/>
                </a:solidFill>
              </a:rPr>
              <a:t> </a:t>
            </a:r>
            <a:r>
              <a:rPr lang="nl-BE" sz="8000" dirty="0" err="1">
                <a:solidFill>
                  <a:srgbClr val="002060"/>
                </a:solidFill>
              </a:rPr>
              <a:t>goebezig</a:t>
            </a:r>
            <a:r>
              <a:rPr lang="nl-NL" sz="8000" dirty="0">
                <a:solidFill>
                  <a:srgbClr val="002060"/>
                </a:solidFill>
              </a:rPr>
              <a:t>’</a:t>
            </a:r>
            <a:r>
              <a:rPr lang="nl-BE" sz="8000" dirty="0">
                <a:solidFill>
                  <a:srgbClr val="002060"/>
                </a:solidFill>
              </a:rPr>
              <a:t>.</a:t>
            </a:r>
            <a:endParaRPr lang="nl-NL" sz="8000" dirty="0">
              <a:solidFill>
                <a:srgbClr val="00206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nl-BE" sz="8000" dirty="0">
              <a:solidFill>
                <a:srgbClr val="00206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BE" sz="8000" dirty="0">
                <a:solidFill>
                  <a:srgbClr val="002060"/>
                </a:solidFill>
              </a:rPr>
              <a:t>Initiatieven cybercrime?</a:t>
            </a:r>
            <a:br>
              <a:rPr lang="nl-BE" sz="8000" dirty="0">
                <a:solidFill>
                  <a:srgbClr val="002060"/>
                </a:solidFill>
              </a:rPr>
            </a:br>
            <a:r>
              <a:rPr lang="nl-BE" sz="8000" dirty="0">
                <a:solidFill>
                  <a:srgbClr val="002060"/>
                </a:solidFill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BE" sz="8000" dirty="0">
                <a:solidFill>
                  <a:srgbClr val="002060"/>
                </a:solidFill>
              </a:rPr>
              <a:t>Resultaat BIN : samenvatting staat op teams/BIN/ ONDERZOEK U GENT, agendapunt volgend BIN-overleg???</a:t>
            </a:r>
            <a:br>
              <a:rPr lang="nl-BE" sz="8000" dirty="0">
                <a:solidFill>
                  <a:srgbClr val="002060"/>
                </a:solidFill>
              </a:rPr>
            </a:br>
            <a:r>
              <a:rPr lang="nl-BE" sz="8000" dirty="0">
                <a:solidFill>
                  <a:srgbClr val="002060"/>
                </a:solidFill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BE" sz="8000" dirty="0">
                <a:solidFill>
                  <a:srgbClr val="002060"/>
                </a:solidFill>
              </a:rPr>
              <a:t>Overzicht </a:t>
            </a:r>
            <a:r>
              <a:rPr lang="nl-BE" sz="8000" dirty="0" err="1">
                <a:solidFill>
                  <a:srgbClr val="002060"/>
                </a:solidFill>
              </a:rPr>
              <a:t>enquete</a:t>
            </a:r>
            <a:r>
              <a:rPr lang="nl-BE" sz="8000" dirty="0">
                <a:solidFill>
                  <a:srgbClr val="002060"/>
                </a:solidFill>
              </a:rPr>
              <a:t> ( Jeroen ) ( procentueel berekenen ), top 3 onderwerpen nieuwsbrief toelichten, </a:t>
            </a:r>
            <a:br>
              <a:rPr lang="nl-BE" sz="8000" dirty="0">
                <a:solidFill>
                  <a:srgbClr val="002060"/>
                </a:solidFill>
              </a:rPr>
            </a:br>
            <a:r>
              <a:rPr lang="nl-BE" sz="8000" dirty="0">
                <a:solidFill>
                  <a:srgbClr val="002060"/>
                </a:solidFill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BE" sz="8000" dirty="0">
                <a:solidFill>
                  <a:srgbClr val="002060"/>
                </a:solidFill>
              </a:rPr>
              <a:t>dringende bin-berichten uitleggen dat deze nog dienen geoptimaliseerd te worden ( </a:t>
            </a:r>
            <a:r>
              <a:rPr lang="nl-BE" sz="8000" dirty="0" err="1">
                <a:solidFill>
                  <a:srgbClr val="002060"/>
                </a:solidFill>
              </a:rPr>
              <a:t>oa</a:t>
            </a:r>
            <a:r>
              <a:rPr lang="nl-BE" sz="8000" dirty="0">
                <a:solidFill>
                  <a:srgbClr val="002060"/>
                </a:solidFill>
              </a:rPr>
              <a:t> specifieke plaats, precieze beschrijving, </a:t>
            </a:r>
            <a:r>
              <a:rPr lang="nl-BE" sz="8000" dirty="0" err="1">
                <a:solidFill>
                  <a:srgbClr val="002060"/>
                </a:solidFill>
              </a:rPr>
              <a:t>etc</a:t>
            </a:r>
            <a:r>
              <a:rPr lang="nl-BE" sz="8000" dirty="0">
                <a:solidFill>
                  <a:srgbClr val="002060"/>
                </a:solidFill>
              </a:rPr>
              <a:t>… ) ( </a:t>
            </a:r>
            <a:r>
              <a:rPr lang="nl-BE" sz="8000" dirty="0" err="1">
                <a:solidFill>
                  <a:srgbClr val="002060"/>
                </a:solidFill>
              </a:rPr>
              <a:t>Cp</a:t>
            </a:r>
            <a:r>
              <a:rPr lang="nl-BE" sz="8000" dirty="0">
                <a:solidFill>
                  <a:srgbClr val="002060"/>
                </a:solidFill>
              </a:rPr>
              <a:t> )</a:t>
            </a:r>
            <a:br>
              <a:rPr lang="nl-BE" sz="8000" dirty="0">
                <a:solidFill>
                  <a:srgbClr val="002060"/>
                </a:solidFill>
              </a:rPr>
            </a:br>
            <a:r>
              <a:rPr lang="nl-BE" sz="8000" dirty="0">
                <a:solidFill>
                  <a:srgbClr val="002060"/>
                </a:solidFill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BE" sz="8000" dirty="0">
                <a:solidFill>
                  <a:srgbClr val="002060"/>
                </a:solidFill>
              </a:rPr>
              <a:t>Initiatieven door de BIN-besturen ( </a:t>
            </a:r>
            <a:r>
              <a:rPr lang="nl-BE" sz="8000" dirty="0" err="1">
                <a:solidFill>
                  <a:srgbClr val="002060"/>
                </a:solidFill>
              </a:rPr>
              <a:t>Cp</a:t>
            </a:r>
            <a:r>
              <a:rPr lang="nl-BE" sz="8000" dirty="0">
                <a:solidFill>
                  <a:srgbClr val="002060"/>
                </a:solidFill>
              </a:rPr>
              <a:t> )</a:t>
            </a:r>
          </a:p>
          <a:p>
            <a:pPr marL="514350" indent="-514350" fontAlgn="base">
              <a:lnSpc>
                <a:spcPct val="150000"/>
              </a:lnSpc>
              <a:buFont typeface="+mj-lt"/>
              <a:buAutoNum type="arabicPeriod"/>
            </a:pPr>
            <a:endParaRPr lang="nl-NL" sz="1800" b="1" dirty="0">
              <a:solidFill>
                <a:schemeClr val="tx1"/>
              </a:solidFill>
            </a:endParaRPr>
          </a:p>
          <a:p>
            <a:pPr fontAlgn="base"/>
            <a:endParaRPr lang="nl-NL" dirty="0">
              <a:solidFill>
                <a:schemeClr val="tx1"/>
              </a:solidFill>
            </a:endParaRPr>
          </a:p>
          <a:p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5D9A887-C8F6-4756-BAEE-72AF9989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30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58441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5E701-0CC5-4C8B-A597-8E05D987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13" y="137653"/>
            <a:ext cx="10970344" cy="107399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1"/>
            </a:pPr>
            <a:r>
              <a:rPr lang="nl-BE" sz="430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 Resultaten bevraging nieuwsoverzicht</a:t>
            </a:r>
            <a:endParaRPr lang="nl-NL" sz="430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A886FB-A01C-4FC7-9DBC-AFD9F3D79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7742" y="1831076"/>
            <a:ext cx="11121615" cy="472704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sz="2000">
                <a:solidFill>
                  <a:srgbClr val="002060"/>
                </a:solidFill>
              </a:rPr>
              <a:t> </a:t>
            </a: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</a:rPr>
              <a:t>V: de BIN leden worden te weinig gevraagd om uit te kijken naar criminelen, men voelt zich nutteloos </a:t>
            </a:r>
            <a:br>
              <a:rPr lang="nl-NL" sz="2000">
                <a:solidFill>
                  <a:srgbClr val="002060"/>
                </a:solidFill>
              </a:rPr>
            </a:br>
            <a:r>
              <a:rPr lang="nl-NL" sz="2000" b="1">
                <a:solidFill>
                  <a:srgbClr val="002060"/>
                </a:solidFill>
              </a:rPr>
              <a:t>A: aantal BIN berichten stijgen, beroepsgeheim</a:t>
            </a:r>
            <a:br>
              <a:rPr lang="nl-NL" sz="2000">
                <a:solidFill>
                  <a:srgbClr val="002060"/>
                </a:solidFill>
              </a:rPr>
            </a:br>
            <a:endParaRPr lang="nl-NL" sz="2000">
              <a:solidFill>
                <a:srgbClr val="002060"/>
              </a:solidFill>
            </a:endParaRP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sym typeface="Wingdings" panose="05000000000000000000" pitchFamily="2" charset="2"/>
              </a:rPr>
              <a:t>V: kan er niet vlugger opgetreden worden bij ernstige burenoverlast?; gevoel bagatellisering </a:t>
            </a:r>
            <a:br>
              <a:rPr lang="nl-NL" sz="2000">
                <a:solidFill>
                  <a:srgbClr val="002060"/>
                </a:solidFill>
                <a:sym typeface="Wingdings" panose="05000000000000000000" pitchFamily="2" charset="2"/>
              </a:rPr>
            </a:br>
            <a:r>
              <a:rPr lang="nl-NL" sz="2000" b="1">
                <a:solidFill>
                  <a:srgbClr val="002060"/>
                </a:solidFill>
                <a:sym typeface="Wingdings" panose="05000000000000000000" pitchFamily="2" charset="2"/>
              </a:rPr>
              <a:t>A: situatie/maatregelen niet altijd éénvoudig,  aanhoudende overlast opnieuw melden…</a:t>
            </a:r>
            <a:br>
              <a:rPr lang="nl-NL" sz="2000">
                <a:solidFill>
                  <a:srgbClr val="002060"/>
                </a:solidFill>
                <a:sym typeface="Wingdings" panose="05000000000000000000" pitchFamily="2" charset="2"/>
              </a:rPr>
            </a:br>
            <a:endParaRPr lang="nl-NL" sz="200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</a:rPr>
              <a:t>Open vergaderingen met alle BIN leden van elk district apart, live in een zaal ( </a:t>
            </a:r>
            <a:r>
              <a:rPr lang="nl-NL" sz="2000" err="1">
                <a:solidFill>
                  <a:srgbClr val="002060"/>
                </a:solidFill>
              </a:rPr>
              <a:t>cfr</a:t>
            </a:r>
            <a:r>
              <a:rPr lang="nl-NL" sz="2000">
                <a:solidFill>
                  <a:srgbClr val="002060"/>
                </a:solidFill>
              </a:rPr>
              <a:t>. Omzendbrief BIN )</a:t>
            </a:r>
            <a:br>
              <a:rPr lang="nl-NL" sz="2000">
                <a:solidFill>
                  <a:srgbClr val="002060"/>
                </a:solidFill>
              </a:rPr>
            </a:br>
            <a:endParaRPr lang="nl-NL" sz="200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</a:rPr>
              <a:t> V: Door  weinig of geen informatie is het soms alsof er niets gebeurt, daardoor het gevoel dat men    </a:t>
            </a:r>
          </a:p>
          <a:p>
            <a:r>
              <a:rPr lang="nl-NL" sz="2000">
                <a:solidFill>
                  <a:srgbClr val="002060"/>
                </a:solidFill>
              </a:rPr>
              <a:t>        minder betrokken wordt</a:t>
            </a:r>
            <a:br>
              <a:rPr lang="nl-NL" sz="2000">
                <a:solidFill>
                  <a:srgbClr val="002060"/>
                </a:solidFill>
              </a:rPr>
            </a:br>
            <a:r>
              <a:rPr lang="nl-NL" sz="2000">
                <a:solidFill>
                  <a:srgbClr val="002060"/>
                </a:solidFill>
              </a:rPr>
              <a:t>        </a:t>
            </a:r>
            <a:r>
              <a:rPr lang="nl-NL" sz="2000" b="1">
                <a:solidFill>
                  <a:srgbClr val="002060"/>
                </a:solidFill>
              </a:rPr>
              <a:t>A: beperkt aantal feiten = beperkte dringende berichten = positief! vandaar communicatie:</a:t>
            </a:r>
            <a:br>
              <a:rPr lang="nl-NL" sz="2000" b="1">
                <a:solidFill>
                  <a:srgbClr val="002060"/>
                </a:solidFill>
              </a:rPr>
            </a:br>
            <a:endParaRPr lang="nl-NL" sz="2000" b="1">
              <a:solidFill>
                <a:srgbClr val="002060"/>
              </a:solidFill>
            </a:endParaRPr>
          </a:p>
          <a:p>
            <a:pPr marL="1028683" lvl="1" indent="-342900"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via niet-dringende berichten, </a:t>
            </a:r>
          </a:p>
          <a:p>
            <a:pPr marL="1028683" lvl="1" indent="-342900"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communicatie via bestuursleden zoals deze vergadering</a:t>
            </a:r>
            <a:endParaRPr lang="nl-NL" sz="2000">
              <a:solidFill>
                <a:srgbClr val="00206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sym typeface="Wingdings" panose="05000000000000000000" pitchFamily="2" charset="2"/>
            </a:endParaRPr>
          </a:p>
          <a:p>
            <a:br>
              <a:rPr lang="nl-NL" sz="1000" i="1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  <a:sym typeface="Wingdings" panose="05000000000000000000" pitchFamily="2" charset="2"/>
              </a:rPr>
            </a:br>
            <a:endParaRPr lang="nl-NL" sz="1000" i="1">
              <a:solidFill>
                <a:srgbClr val="2B2B80"/>
              </a:solidFill>
              <a:latin typeface="Source Sans Pro"/>
              <a:ea typeface="Source Sans Pro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br>
              <a:rPr lang="nl-NL" sz="1400" i="1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  <a:sym typeface="Wingdings" panose="05000000000000000000" pitchFamily="2" charset="2"/>
              </a:rPr>
            </a:br>
            <a:endParaRPr lang="nl-NL" sz="1400" i="1">
              <a:solidFill>
                <a:srgbClr val="2B2B80"/>
              </a:solidFill>
              <a:latin typeface="Source Sans Pro"/>
              <a:ea typeface="Source Sans Pro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br>
              <a:rPr lang="nl-NL" sz="1400" i="1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</a:br>
            <a:br>
              <a:rPr lang="nl-NL" sz="1400" i="1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</a:br>
            <a:endParaRPr lang="nl-NL" sz="1400" i="1">
              <a:solidFill>
                <a:srgbClr val="2B2B80"/>
              </a:solidFill>
              <a:latin typeface="Source Sans Pro"/>
              <a:ea typeface="Source Sans Pro"/>
              <a:cs typeface="Calibri" panose="020F050202020403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56EB61-B303-4000-ACF4-A62846439A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742" y="1211643"/>
            <a:ext cx="9892654" cy="92195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sz="3000" b="1" i="1" u="sng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  <a:t>Resultaten:</a:t>
            </a:r>
            <a:br>
              <a:rPr lang="nl-NL" sz="3000" b="1" i="1" u="sng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</a:br>
            <a:r>
              <a:rPr lang="nl-NL" sz="3000" i="1">
                <a:solidFill>
                  <a:srgbClr val="2B2B80"/>
                </a:solidFill>
                <a:latin typeface="Source Sans Pro"/>
                <a:ea typeface="Source Sans Pro"/>
                <a:cs typeface="Calibri" panose="020F0502020204030204" pitchFamily="34" charset="0"/>
              </a:rPr>
              <a:t>Vragen/ Opmerkingen?</a:t>
            </a:r>
            <a:endParaRPr lang="nl-BE" sz="3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10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58894-BFDA-4DDA-9A14-66961C0D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520" y="2133600"/>
            <a:ext cx="10216263" cy="5441078"/>
          </a:xfrm>
        </p:spPr>
        <p:txBody>
          <a:bodyPr>
            <a:normAutofit/>
          </a:bodyPr>
          <a:lstStyle/>
          <a:p>
            <a:pPr marL="914400" indent="-914400" algn="ctr">
              <a:buFont typeface="+mj-lt"/>
              <a:buAutoNum type="arabicPeriod" startAt="12"/>
            </a:pPr>
            <a:r>
              <a:rPr lang="nl-BE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Folders cybercrime</a:t>
            </a:r>
            <a:br>
              <a:rPr lang="nl-BE" sz="5400">
                <a:solidFill>
                  <a:srgbClr val="002060"/>
                </a:solidFill>
              </a:rPr>
            </a:br>
            <a:br>
              <a:rPr lang="nl-BE" sz="4900"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nl-BE" sz="4900" b="0">
                <a:ea typeface="Source Sans Pro Black" panose="020B0803030403020204" pitchFamily="34" charset="0"/>
              </a:rPr>
              <a:t>Didier Clyncke</a:t>
            </a:r>
            <a:br>
              <a:rPr lang="nl-BE" sz="5400">
                <a:solidFill>
                  <a:srgbClr val="002060"/>
                </a:solidFill>
              </a:rPr>
            </a:br>
            <a:br>
              <a:rPr lang="nl-BE" sz="5400">
                <a:solidFill>
                  <a:srgbClr val="002060"/>
                </a:solidFill>
              </a:rPr>
            </a:br>
            <a:br>
              <a:rPr lang="nl-BE" sz="5400">
                <a:solidFill>
                  <a:srgbClr val="002060"/>
                </a:solidFill>
              </a:rPr>
            </a:br>
            <a:br>
              <a:rPr lang="nl-BE" sz="5400">
                <a:solidFill>
                  <a:srgbClr val="002060"/>
                </a:solidFill>
              </a:rPr>
            </a:br>
            <a:endParaRPr lang="nl-BE" sz="4000"/>
          </a:p>
        </p:txBody>
      </p:sp>
    </p:spTree>
    <p:extLst>
      <p:ext uri="{BB962C8B-B14F-4D97-AF65-F5344CB8AC3E}">
        <p14:creationId xmlns:p14="http://schemas.microsoft.com/office/powerpoint/2010/main" val="1567220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352CC-E13B-45E6-A498-9FBCA806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12"/>
            </a:pPr>
            <a:r>
              <a:rPr lang="nl-NL" sz="4300"/>
              <a:t>Folders Cybercrime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5695B7-22DA-43BA-890A-50E3AF5303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nl-NL" sz="2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000" dirty="0">
                <a:solidFill>
                  <a:srgbClr val="002060"/>
                </a:solidFill>
              </a:rPr>
              <a:t>Brochures Cybercrime - vraag tot maximale verspreiding via sociale mediakanalen BIN</a:t>
            </a:r>
            <a:br>
              <a:rPr lang="nl-NL" sz="2000" dirty="0">
                <a:solidFill>
                  <a:srgbClr val="002060"/>
                </a:solidFill>
              </a:rPr>
            </a:br>
            <a:br>
              <a:rPr lang="nl-NL" sz="2000" dirty="0">
                <a:solidFill>
                  <a:srgbClr val="002060"/>
                </a:solidFill>
              </a:rPr>
            </a:br>
            <a:br>
              <a:rPr lang="nl-NL" sz="2000" dirty="0">
                <a:solidFill>
                  <a:srgbClr val="002060"/>
                </a:solidFill>
              </a:rPr>
            </a:br>
            <a:br>
              <a:rPr lang="nl-NL" sz="2000" dirty="0">
                <a:solidFill>
                  <a:srgbClr val="002060"/>
                </a:solidFill>
              </a:rPr>
            </a:br>
            <a:br>
              <a:rPr lang="nl-NL" sz="2000" dirty="0">
                <a:solidFill>
                  <a:srgbClr val="002060"/>
                </a:solidFill>
              </a:rPr>
            </a:br>
            <a:endParaRPr lang="nl-NL" sz="20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000" dirty="0">
                <a:solidFill>
                  <a:srgbClr val="002060"/>
                </a:solidFill>
              </a:rPr>
              <a:t>Brochures worden regelmatig </a:t>
            </a:r>
            <a:r>
              <a:rPr lang="nl-NL" sz="2000" dirty="0" err="1">
                <a:solidFill>
                  <a:srgbClr val="002060"/>
                </a:solidFill>
              </a:rPr>
              <a:t>geüpdated</a:t>
            </a:r>
            <a:br>
              <a:rPr lang="nl-NL" sz="2000" dirty="0">
                <a:solidFill>
                  <a:srgbClr val="002060"/>
                </a:solidFill>
              </a:rPr>
            </a:br>
            <a:r>
              <a:rPr lang="nl-NL" sz="2000" dirty="0">
                <a:solidFill>
                  <a:srgbClr val="002060"/>
                </a:solidFill>
              </a:rPr>
              <a:t>Advies </a:t>
            </a:r>
            <a:r>
              <a:rPr lang="nl-NL" sz="2000" dirty="0">
                <a:solidFill>
                  <a:srgbClr val="002060"/>
                </a:solidFill>
                <a:sym typeface="Wingdings" panose="05000000000000000000" pitchFamily="2" charset="2"/>
              </a:rPr>
              <a:t> link</a:t>
            </a:r>
            <a:r>
              <a:rPr lang="nl-NL" sz="2000" dirty="0">
                <a:solidFill>
                  <a:srgbClr val="002060"/>
                </a:solidFill>
              </a:rPr>
              <a:t> naar onze website vermelden</a:t>
            </a:r>
          </a:p>
          <a:p>
            <a:endParaRPr lang="nl-NL" sz="2000" dirty="0"/>
          </a:p>
          <a:p>
            <a:pPr algn="ctr"/>
            <a:r>
              <a:rPr lang="nl-NL" sz="2000" dirty="0">
                <a:hlinkClick r:id="rId3"/>
              </a:rPr>
              <a:t>https://www.politie.be/5440/vragen/online-criminaliteit</a:t>
            </a:r>
            <a:endParaRPr lang="nl-NL" sz="20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8B4EEB-2B71-4526-A6CF-45380B1B71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514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58894-BFDA-4DDA-9A14-66961C0D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520" y="2133600"/>
            <a:ext cx="10216263" cy="5441078"/>
          </a:xfrm>
        </p:spPr>
        <p:txBody>
          <a:bodyPr>
            <a:normAutofit fontScale="90000"/>
          </a:bodyPr>
          <a:lstStyle/>
          <a:p>
            <a:pPr marL="914400" indent="-914400" algn="ctr">
              <a:buFont typeface="+mj-lt"/>
              <a:buAutoNum type="arabicPeriod" startAt="13"/>
            </a:pPr>
            <a:r>
              <a:rPr lang="nl-BE" sz="6000">
                <a:latin typeface="Source Sans Pro Black"/>
                <a:ea typeface="Source Sans Pro Black"/>
              </a:rPr>
              <a:t> Vraag BIN – Meldert</a:t>
            </a:r>
            <a:br>
              <a:rPr lang="nl-BE" sz="6000">
                <a:latin typeface="Source Sans Pro Black"/>
                <a:ea typeface="Source Sans Pro Black"/>
              </a:rPr>
            </a:br>
            <a:r>
              <a:rPr lang="nl-BE" sz="6000">
                <a:latin typeface="Source Sans Pro Black"/>
                <a:ea typeface="Source Sans Pro Black"/>
              </a:rPr>
              <a:t>Overvliegende drones</a:t>
            </a:r>
            <a:br>
              <a:rPr lang="nl-BE" sz="4900"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br>
              <a:rPr lang="nl-BE" sz="4900"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nl-BE" b="0">
                <a:latin typeface="Source Sans Pro Light"/>
                <a:ea typeface="Source Sans Pro Black"/>
              </a:rPr>
              <a:t>Didier Clyncke</a:t>
            </a:r>
            <a:br>
              <a:rPr lang="nl-BE" sz="5400"/>
            </a:br>
            <a:br>
              <a:rPr lang="nl-BE" sz="5400"/>
            </a:br>
            <a:br>
              <a:rPr lang="nl-BE" sz="5400"/>
            </a:br>
            <a:br>
              <a:rPr lang="nl-BE" sz="5400"/>
            </a:br>
            <a:endParaRPr lang="nl-BE" sz="4000"/>
          </a:p>
        </p:txBody>
      </p:sp>
    </p:spTree>
    <p:extLst>
      <p:ext uri="{BB962C8B-B14F-4D97-AF65-F5344CB8AC3E}">
        <p14:creationId xmlns:p14="http://schemas.microsoft.com/office/powerpoint/2010/main" val="3267490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352CC-E13B-45E6-A498-9FBCA806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13"/>
            </a:pPr>
            <a:r>
              <a:rPr lang="nl-NL" sz="4300"/>
              <a:t>Overvliegende drones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5695B7-22DA-43BA-890A-50E3AF5303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nl-BE" sz="2000">
                <a:solidFill>
                  <a:srgbClr val="002060"/>
                </a:solidFill>
              </a:rPr>
              <a:t>Europese wetgeving op basis risico's vluchtuitvoering </a:t>
            </a:r>
            <a:br>
              <a:rPr lang="nl-BE" sz="2000">
                <a:solidFill>
                  <a:srgbClr val="002060"/>
                </a:solidFill>
              </a:rPr>
            </a:br>
            <a:r>
              <a:rPr lang="nl-NL" sz="200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https://mobilit.belgium.be/nl/luchtvaart/drones</a:t>
            </a:r>
            <a:br>
              <a:rPr lang="nl-NL" sz="2000">
                <a:solidFill>
                  <a:srgbClr val="002060"/>
                </a:solidFill>
              </a:rPr>
            </a:br>
            <a:endParaRPr lang="nl-NL" sz="200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nl-BE" sz="2000">
                <a:solidFill>
                  <a:srgbClr val="002060"/>
                </a:solidFill>
              </a:rPr>
              <a:t>Men mag niet vliegen boven een bijeenkomst van personen</a:t>
            </a:r>
            <a:br>
              <a:rPr lang="nl-BE" sz="2000">
                <a:solidFill>
                  <a:srgbClr val="002060"/>
                </a:solidFill>
              </a:rPr>
            </a:br>
            <a:endParaRPr lang="nl-BE" sz="200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nl-BE" sz="2000">
                <a:solidFill>
                  <a:srgbClr val="002060"/>
                </a:solidFill>
              </a:rPr>
              <a:t>Men mag niet over privéterrein vliegen zonder toestemming</a:t>
            </a:r>
            <a:br>
              <a:rPr lang="nl-BE" sz="2000">
                <a:solidFill>
                  <a:srgbClr val="002060"/>
                </a:solidFill>
              </a:rPr>
            </a:br>
            <a:endParaRPr lang="nl-BE" sz="200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nl-BE" sz="2000">
                <a:solidFill>
                  <a:srgbClr val="002060"/>
                </a:solidFill>
              </a:rPr>
              <a:t>De piloot altijd visueel contact met de drone</a:t>
            </a:r>
            <a:br>
              <a:rPr lang="nl-BE" sz="2000">
                <a:solidFill>
                  <a:srgbClr val="002060"/>
                </a:solidFill>
              </a:rPr>
            </a:br>
            <a:r>
              <a:rPr lang="nl-BE" sz="2000">
                <a:solidFill>
                  <a:srgbClr val="002060"/>
                </a:solidFill>
              </a:rPr>
              <a:t>(tenzij vergunning en opgeleid)</a:t>
            </a:r>
            <a:endParaRPr lang="nl-NL" sz="2000">
              <a:solidFill>
                <a:srgbClr val="002060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8B4EEB-2B71-4526-A6CF-45380B1B71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/>
              <a:t>Regelgeving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A70380D-F987-49CC-BED7-61A5C675E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688" y="1825625"/>
            <a:ext cx="3128798" cy="443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14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352CC-E13B-45E6-A498-9FBCA806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13"/>
            </a:pPr>
            <a:r>
              <a:rPr lang="nl-NL" sz="4300"/>
              <a:t>Overvliegende drones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5695B7-22DA-43BA-890A-50E3AF5303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nl-BE" sz="2000">
                <a:solidFill>
                  <a:srgbClr val="002060"/>
                </a:solidFill>
              </a:rPr>
              <a:t>De privacy van personen moet steeds gerespecteerd worden</a:t>
            </a:r>
          </a:p>
          <a:p>
            <a:pPr marL="971533" lvl="1" indent="-28575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l-BE" sz="1600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geen foto’s maken</a:t>
            </a:r>
          </a:p>
          <a:p>
            <a:pPr marL="971533" lvl="1" indent="-28575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l-BE" sz="1600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niet filmen zonder voorafgaandelijke toestemming</a:t>
            </a:r>
            <a:br>
              <a:rPr lang="nl-BE" sz="2000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</a:br>
            <a:endParaRPr lang="nl-BE" sz="2000">
              <a:solidFill>
                <a:srgbClr val="00206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nl-BE" sz="2000">
                <a:solidFill>
                  <a:srgbClr val="002060"/>
                </a:solidFill>
              </a:rPr>
              <a:t>Indien drone &gt; 250 gram of een sensor (vb. camera) </a:t>
            </a:r>
            <a:br>
              <a:rPr lang="nl-BE" sz="2000">
                <a:solidFill>
                  <a:srgbClr val="002060"/>
                </a:solidFill>
              </a:rPr>
            </a:br>
            <a:r>
              <a:rPr lang="nl-BE" sz="2000">
                <a:solidFill>
                  <a:srgbClr val="002060"/>
                </a:solidFill>
              </a:rPr>
              <a:t>die persoonlijke identificatie mogelijk maakt </a:t>
            </a:r>
            <a:br>
              <a:rPr lang="nl-BE" sz="2000">
                <a:solidFill>
                  <a:srgbClr val="002060"/>
                </a:solidFill>
              </a:rPr>
            </a:br>
            <a:r>
              <a:rPr lang="nl-BE" sz="2000">
                <a:solidFill>
                  <a:srgbClr val="002060"/>
                </a:solidFill>
                <a:sym typeface="Wingdings" panose="05000000000000000000" pitchFamily="2" charset="2"/>
              </a:rPr>
              <a:t> registratie </a:t>
            </a:r>
            <a:r>
              <a:rPr lang="nl-BE" sz="2000">
                <a:solidFill>
                  <a:srgbClr val="002060"/>
                </a:solidFill>
              </a:rPr>
              <a:t> DGLV</a:t>
            </a:r>
            <a:br>
              <a:rPr lang="nl-BE" sz="2000">
                <a:solidFill>
                  <a:srgbClr val="002060"/>
                </a:solidFill>
              </a:rPr>
            </a:br>
            <a:endParaRPr lang="nl-BE" sz="200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nl-BE" sz="2000">
                <a:solidFill>
                  <a:srgbClr val="002060"/>
                </a:solidFill>
              </a:rPr>
              <a:t>Piloten van drone &gt; 250 gram </a:t>
            </a:r>
            <a:br>
              <a:rPr lang="nl-BE" sz="2000">
                <a:solidFill>
                  <a:srgbClr val="002060"/>
                </a:solidFill>
              </a:rPr>
            </a:br>
            <a:r>
              <a:rPr lang="nl-BE" sz="2000">
                <a:solidFill>
                  <a:srgbClr val="002060"/>
                </a:solidFill>
                <a:sym typeface="Wingdings" panose="05000000000000000000" pitchFamily="2" charset="2"/>
              </a:rPr>
              <a:t> Volgen van een </a:t>
            </a:r>
            <a:r>
              <a:rPr lang="nl-BE" sz="2000">
                <a:solidFill>
                  <a:srgbClr val="002060"/>
                </a:solidFill>
              </a:rPr>
              <a:t>online opleiding en slagen in het examen</a:t>
            </a:r>
            <a:br>
              <a:rPr lang="nl-BE" sz="2000">
                <a:solidFill>
                  <a:srgbClr val="002060"/>
                </a:solidFill>
              </a:rPr>
            </a:br>
            <a:endParaRPr lang="nl-BE" sz="200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nl-BE" sz="200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8B4EEB-2B71-4526-A6CF-45380B1B71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/>
              <a:t>Regelgeving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5763C4-5481-4449-8ACB-1D5C59FDD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000" y="1825625"/>
            <a:ext cx="3439438" cy="48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33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352CC-E13B-45E6-A498-9FBCA806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13"/>
            </a:pPr>
            <a:r>
              <a:rPr lang="nl-NL" sz="4300"/>
              <a:t>Overvliegende drones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5695B7-22DA-43BA-890A-50E3AF5303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825625"/>
            <a:ext cx="10675373" cy="4351339"/>
          </a:xfrm>
        </p:spPr>
        <p:txBody>
          <a:bodyPr>
            <a:normAutofit/>
          </a:bodyPr>
          <a:lstStyle/>
          <a:p>
            <a:pPr marL="342900" indent="-342900" rtl="0" fontAlgn="ctr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nl-BE" sz="2000" dirty="0">
                <a:solidFill>
                  <a:srgbClr val="002060"/>
                </a:solidFill>
              </a:rPr>
              <a:t>Wanneer iemand uit de buurt een drone gebruikt mogelijks in strijd met de geldende regels (Europese wetgeving en privacywet ) </a:t>
            </a:r>
            <a:br>
              <a:rPr lang="nl-BE" sz="2000" dirty="0">
                <a:solidFill>
                  <a:srgbClr val="002060"/>
                </a:solidFill>
              </a:rPr>
            </a:br>
            <a:r>
              <a:rPr lang="nl-BE" sz="2000" i="1" u="sng" dirty="0">
                <a:solidFill>
                  <a:srgbClr val="002060"/>
                </a:solidFill>
              </a:rPr>
              <a:t>raadgeving politie:</a:t>
            </a:r>
            <a:br>
              <a:rPr lang="nl-BE" sz="2000" dirty="0">
                <a:solidFill>
                  <a:srgbClr val="002060"/>
                </a:solidFill>
              </a:rPr>
            </a:br>
            <a:r>
              <a:rPr lang="nl-BE" sz="2000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nl-BE" sz="2000" dirty="0">
                <a:solidFill>
                  <a:srgbClr val="002060"/>
                </a:solidFill>
              </a:rPr>
              <a:t>betrokkene hierover aanspreken en te verwijzen naar genoemde wetgevingen</a:t>
            </a:r>
            <a:br>
              <a:rPr lang="nl-BE" sz="2000" dirty="0">
                <a:solidFill>
                  <a:srgbClr val="002060"/>
                </a:solidFill>
              </a:rPr>
            </a:br>
            <a:br>
              <a:rPr lang="nl-BE" sz="2000" dirty="0">
                <a:solidFill>
                  <a:srgbClr val="002060"/>
                </a:solidFill>
              </a:rPr>
            </a:br>
            <a:endParaRPr lang="nl-BE" sz="2000" dirty="0">
              <a:solidFill>
                <a:srgbClr val="002060"/>
              </a:solidFill>
            </a:endParaRPr>
          </a:p>
          <a:p>
            <a:pPr marL="342900" indent="-342900" rtl="0" fontAlgn="ctr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nl-BE" sz="2000" dirty="0">
                <a:solidFill>
                  <a:srgbClr val="002060"/>
                </a:solidFill>
              </a:rPr>
              <a:t>Indien betrokkene van slechte wil is of onbekend:</a:t>
            </a:r>
            <a:br>
              <a:rPr lang="nl-BE" sz="2000" dirty="0">
                <a:solidFill>
                  <a:srgbClr val="002060"/>
                </a:solidFill>
              </a:rPr>
            </a:br>
            <a:r>
              <a:rPr lang="nl-BE" sz="2000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nl-BE" sz="2000" dirty="0">
                <a:solidFill>
                  <a:srgbClr val="002060"/>
                </a:solidFill>
              </a:rPr>
              <a:t>melding maken bij de politie</a:t>
            </a:r>
            <a:br>
              <a:rPr lang="nl-BE" sz="2000" dirty="0">
                <a:solidFill>
                  <a:srgbClr val="002060"/>
                </a:solidFill>
              </a:rPr>
            </a:br>
            <a:br>
              <a:rPr lang="nl-BE" sz="2000" dirty="0">
                <a:solidFill>
                  <a:srgbClr val="002060"/>
                </a:solidFill>
              </a:rPr>
            </a:br>
            <a:endParaRPr lang="nl-BE" sz="2000" dirty="0">
              <a:solidFill>
                <a:srgbClr val="002060"/>
              </a:solidFill>
            </a:endParaRPr>
          </a:p>
          <a:p>
            <a:pPr marL="342900" indent="-342900" rtl="0" fontAlgn="ctr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nl-BE" sz="2000" dirty="0">
                <a:solidFill>
                  <a:srgbClr val="002060"/>
                </a:solidFill>
              </a:rPr>
              <a:t>Wanneer het hier een dringende situatie betreft (bv: gebruik drone met vermoeden voorverkenning inbraak,… ):</a:t>
            </a:r>
            <a:br>
              <a:rPr lang="nl-BE" sz="2000" dirty="0">
                <a:solidFill>
                  <a:srgbClr val="002060"/>
                </a:solidFill>
              </a:rPr>
            </a:br>
            <a:r>
              <a:rPr lang="nl-BE" sz="2000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nl-BE" sz="2000" dirty="0">
                <a:solidFill>
                  <a:srgbClr val="002060"/>
                </a:solidFill>
              </a:rPr>
              <a:t> onmiddellijk politie ( 101 ) verwittigen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8B4EEB-2B71-4526-A6CF-45380B1B71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1" y="1206586"/>
            <a:ext cx="10352313" cy="436107"/>
          </a:xfrm>
        </p:spPr>
        <p:txBody>
          <a:bodyPr/>
          <a:lstStyle/>
          <a:p>
            <a:r>
              <a:rPr lang="nl-NL"/>
              <a:t>Hoe reageren?</a:t>
            </a:r>
          </a:p>
        </p:txBody>
      </p:sp>
    </p:spTree>
    <p:extLst>
      <p:ext uri="{BB962C8B-B14F-4D97-AF65-F5344CB8AC3E}">
        <p14:creationId xmlns:p14="http://schemas.microsoft.com/office/powerpoint/2010/main" val="3256403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58894-BFDA-4DDA-9A14-66961C0D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868" y="2595716"/>
            <a:ext cx="10216263" cy="5109240"/>
          </a:xfrm>
        </p:spPr>
        <p:txBody>
          <a:bodyPr>
            <a:normAutofit/>
          </a:bodyPr>
          <a:lstStyle/>
          <a:p>
            <a:pPr marL="914400" indent="-914400" algn="ctr">
              <a:buFont typeface="+mj-lt"/>
              <a:buAutoNum type="arabicPeriod" startAt="14"/>
            </a:pPr>
            <a:r>
              <a:rPr lang="nl-BE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Initiatieven BIN-besturen?</a:t>
            </a:r>
            <a:br>
              <a:rPr lang="nl-BE" sz="5400">
                <a:solidFill>
                  <a:srgbClr val="002060"/>
                </a:solidFill>
              </a:rPr>
            </a:br>
            <a:br>
              <a:rPr lang="nl-BE" sz="4900">
                <a:solidFill>
                  <a:srgbClr val="00206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nl-NL" sz="4900" b="0">
                <a:ea typeface="Source Sans Pro Black" panose="020B0803030403020204" pitchFamily="34" charset="0"/>
              </a:rPr>
              <a:t>Didier Clyncke</a:t>
            </a:r>
            <a:br>
              <a:rPr lang="nl-BE" sz="5400">
                <a:solidFill>
                  <a:srgbClr val="002060"/>
                </a:solidFill>
              </a:rPr>
            </a:br>
            <a:br>
              <a:rPr lang="nl-BE" sz="5400">
                <a:solidFill>
                  <a:srgbClr val="002060"/>
                </a:solidFill>
              </a:rPr>
            </a:br>
            <a:br>
              <a:rPr lang="nl-BE" sz="5400">
                <a:solidFill>
                  <a:srgbClr val="002060"/>
                </a:solidFill>
              </a:rPr>
            </a:br>
            <a:br>
              <a:rPr lang="nl-BE" sz="5400">
                <a:solidFill>
                  <a:srgbClr val="002060"/>
                </a:solidFill>
              </a:rPr>
            </a:br>
            <a:endParaRPr lang="nl-BE" sz="4000"/>
          </a:p>
        </p:txBody>
      </p:sp>
    </p:spTree>
    <p:extLst>
      <p:ext uri="{BB962C8B-B14F-4D97-AF65-F5344CB8AC3E}">
        <p14:creationId xmlns:p14="http://schemas.microsoft.com/office/powerpoint/2010/main" val="3514814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58894-BFDA-4DDA-9A14-66961C0D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868" y="2595716"/>
            <a:ext cx="10216263" cy="5109240"/>
          </a:xfrm>
        </p:spPr>
        <p:txBody>
          <a:bodyPr>
            <a:normAutofit/>
          </a:bodyPr>
          <a:lstStyle/>
          <a:p>
            <a:pPr algn="ctr"/>
            <a:r>
              <a:rPr lang="nl-BE" sz="5400" b="1" dirty="0">
                <a:solidFill>
                  <a:schemeClr val="bg2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15. Varia- vragen?</a:t>
            </a:r>
            <a:br>
              <a:rPr lang="nl-BE" sz="5400" b="1" dirty="0">
                <a:solidFill>
                  <a:schemeClr val="bg2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br>
              <a:rPr lang="nl-BE" sz="4900"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nl-NL" sz="4900" b="0">
                <a:ea typeface="Source Sans Pro Black" panose="020B0803030403020204" pitchFamily="34" charset="0"/>
              </a:rPr>
              <a:t>Jeroen </a:t>
            </a:r>
            <a:r>
              <a:rPr lang="nl-NL" sz="4900" b="0" dirty="0">
                <a:ea typeface="Source Sans Pro Black" panose="020B0803030403020204" pitchFamily="34" charset="0"/>
              </a:rPr>
              <a:t>Segers en Joke Van De Velde</a:t>
            </a:r>
            <a:br>
              <a:rPr lang="nl-BE" sz="5400" dirty="0">
                <a:solidFill>
                  <a:srgbClr val="002060"/>
                </a:solidFill>
              </a:rPr>
            </a:br>
            <a:br>
              <a:rPr lang="nl-BE" sz="5400" dirty="0">
                <a:solidFill>
                  <a:srgbClr val="002060"/>
                </a:solidFill>
              </a:rPr>
            </a:br>
            <a:br>
              <a:rPr lang="nl-BE" sz="5400" dirty="0">
                <a:solidFill>
                  <a:srgbClr val="002060"/>
                </a:solidFill>
              </a:rPr>
            </a:br>
            <a:br>
              <a:rPr lang="nl-BE" sz="5400" dirty="0">
                <a:solidFill>
                  <a:srgbClr val="002060"/>
                </a:solidFill>
              </a:rPr>
            </a:b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4172025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E3235-102E-4D74-A6AC-A7B90BF4A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15"/>
            </a:pPr>
            <a:r>
              <a:rPr lang="nl-NL" sz="4800"/>
              <a:t>Vari</a:t>
            </a:r>
            <a:r>
              <a:rPr lang="nl-NL"/>
              <a:t>a- vragen?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341D2C-76BD-47A3-91EA-EE3D08CB5D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1740616"/>
            <a:ext cx="10352313" cy="434816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b="1" u="sng" dirty="0">
                <a:solidFill>
                  <a:srgbClr val="002060"/>
                </a:solidFill>
              </a:rPr>
              <a:t>BIN-borden en nieuw raamcontract </a:t>
            </a:r>
            <a:r>
              <a:rPr lang="nl-NL" sz="2000" dirty="0">
                <a:solidFill>
                  <a:srgbClr val="002060"/>
                </a:solidFill>
              </a:rPr>
              <a:t>( momenteel Telenet ): verandert niets aan de werking BE-Alert ( toelichting door Joke Van De Velde )</a:t>
            </a:r>
            <a:br>
              <a:rPr lang="nl-NL" sz="2000" dirty="0">
                <a:solidFill>
                  <a:srgbClr val="002060"/>
                </a:solidFill>
              </a:rPr>
            </a:br>
            <a:br>
              <a:rPr lang="nl-NL" sz="2000" dirty="0">
                <a:solidFill>
                  <a:srgbClr val="002060"/>
                </a:solidFill>
              </a:rPr>
            </a:br>
            <a:br>
              <a:rPr lang="nl-NL" sz="2000" dirty="0">
                <a:solidFill>
                  <a:srgbClr val="002060"/>
                </a:solidFill>
              </a:rPr>
            </a:br>
            <a:endParaRPr lang="nl-NL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b="1" u="sng" dirty="0">
                <a:solidFill>
                  <a:srgbClr val="002060"/>
                </a:solidFill>
              </a:rPr>
              <a:t>Anti-diefstalactie</a:t>
            </a:r>
            <a:r>
              <a:rPr lang="nl-NL" sz="2000" dirty="0">
                <a:solidFill>
                  <a:srgbClr val="002060"/>
                </a:solidFill>
              </a:rPr>
              <a:t> ( Goliath ) december 2021 en januari 2022</a:t>
            </a:r>
            <a:br>
              <a:rPr lang="nl-NL" sz="2000" dirty="0">
                <a:solidFill>
                  <a:srgbClr val="002060"/>
                </a:solidFill>
              </a:rPr>
            </a:br>
            <a:br>
              <a:rPr lang="nl-NL" sz="2000" dirty="0">
                <a:solidFill>
                  <a:srgbClr val="002060"/>
                </a:solidFill>
              </a:rPr>
            </a:br>
            <a:br>
              <a:rPr lang="nl-NL" sz="2000" dirty="0">
                <a:solidFill>
                  <a:srgbClr val="002060"/>
                </a:solidFill>
              </a:rPr>
            </a:br>
            <a:endParaRPr lang="nl-NL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dirty="0">
                <a:solidFill>
                  <a:srgbClr val="002060"/>
                </a:solidFill>
              </a:rPr>
              <a:t>Nogmaals de vraag om leden aan te sporen om onmiddellijk 101 of dispatching te verwittigen indien men iets dringend wil melden ( </a:t>
            </a:r>
            <a:r>
              <a:rPr lang="nl-NL" sz="2000" dirty="0" err="1">
                <a:solidFill>
                  <a:srgbClr val="002060"/>
                </a:solidFill>
              </a:rPr>
              <a:t>ipv</a:t>
            </a:r>
            <a:r>
              <a:rPr lang="nl-NL" sz="2000" dirty="0">
                <a:solidFill>
                  <a:srgbClr val="002060"/>
                </a:solidFill>
              </a:rPr>
              <a:t> sociale mediakanalen </a:t>
            </a:r>
            <a:r>
              <a:rPr lang="nl-NL" sz="2000" dirty="0" err="1">
                <a:solidFill>
                  <a:srgbClr val="002060"/>
                </a:solidFill>
              </a:rPr>
              <a:t>BIN’s</a:t>
            </a:r>
            <a:r>
              <a:rPr lang="nl-NL" sz="2000" dirty="0">
                <a:solidFill>
                  <a:srgbClr val="002060"/>
                </a:solidFill>
              </a:rPr>
              <a:t> ), 1st Politie contacteren!!!!!</a:t>
            </a:r>
            <a:br>
              <a:rPr lang="nl-NL" sz="2000" dirty="0">
                <a:solidFill>
                  <a:srgbClr val="002060"/>
                </a:solidFill>
              </a:rPr>
            </a:br>
            <a:endParaRPr lang="nl-NL" sz="2000" b="1" u="sng" dirty="0">
              <a:solidFill>
                <a:srgbClr val="002060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9CCBAE-E5A9-4831-BBBE-99DB531B9C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0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CE741-3022-4AE7-A7F1-ECCBFB2A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004" y="0"/>
            <a:ext cx="8458200" cy="1251751"/>
          </a:xfrm>
        </p:spPr>
        <p:txBody>
          <a:bodyPr/>
          <a:lstStyle/>
          <a:p>
            <a:r>
              <a:rPr lang="nl-NL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1. </a:t>
            </a:r>
            <a:r>
              <a:rPr lang="nl-NL" sz="430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Afspraken teamoverleg </a:t>
            </a:r>
            <a:endParaRPr lang="nl-BE" sz="430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233CC30-DC22-4CB3-BB98-80C6C233D901}"/>
              </a:ext>
            </a:extLst>
          </p:cNvPr>
          <p:cNvSpPr txBox="1"/>
          <p:nvPr/>
        </p:nvSpPr>
        <p:spPr>
          <a:xfrm>
            <a:off x="1078004" y="1660124"/>
            <a:ext cx="10045716" cy="37370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Microfoon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                  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en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camera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uit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        </a:t>
            </a:r>
            <a:endParaRPr lang="en-GB" sz="2000">
              <a:solidFill>
                <a:srgbClr val="00206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342900" marR="0" lvl="0" indent="-342900" algn="l" defTabSz="91437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Indien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je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aan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het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woord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wenst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te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komen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,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laat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dit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weten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door</a:t>
            </a:r>
          </a:p>
          <a:p>
            <a:pPr marL="342900" marR="0" lvl="0" indent="-342900" algn="l" defTabSz="91437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Wacht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tot je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aangeduid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wordt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. </a:t>
            </a:r>
          </a:p>
          <a:p>
            <a:pPr marL="342900" marR="0" lvl="0" indent="-34290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Indien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je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een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vraag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wenst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te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stellen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,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schrijf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ze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neer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in de chat.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Indien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deze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voor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een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bepaalde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persoon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is,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vermeld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eveneens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de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persoon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.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Wacht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tot u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aangeduid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wordt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. 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Als u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aan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het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woord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bent,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gelieve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microfoon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                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en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ook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camera             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aan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te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zetten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,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voor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een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betere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interactie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Bij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het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nemen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van het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woord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,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gelieve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uw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naam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en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BIN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te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 </a:t>
            </a:r>
            <a:r>
              <a:rPr lang="en-GB" sz="2000" err="1">
                <a:solidFill>
                  <a:srgbClr val="002060"/>
                </a:solidFill>
                <a:latin typeface="Source Sans Pro Light"/>
                <a:ea typeface="Source Sans Pro Light"/>
              </a:rPr>
              <a:t>vermelden</a:t>
            </a:r>
            <a:r>
              <a:rPr lang="en-GB" sz="2000">
                <a:solidFill>
                  <a:srgbClr val="002060"/>
                </a:solidFill>
                <a:latin typeface="Source Sans Pro Light"/>
                <a:ea typeface="Source Sans Pro Light"/>
              </a:rPr>
              <a:t>.</a:t>
            </a:r>
            <a:endParaRPr lang="en-GB" sz="2000">
              <a:solidFill>
                <a:srgbClr val="00206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2060" name="Picture 12" descr="HD Stop Raised Hand Emoji Vector Clipart PNG | Citypng">
            <a:extLst>
              <a:ext uri="{FF2B5EF4-FFF2-40B4-BE49-F238E27FC236}">
                <a16:creationId xmlns:a16="http://schemas.microsoft.com/office/drawing/2014/main" id="{4FB09965-BD7F-4930-8EDB-5FFF12CA1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620" y="2093976"/>
            <a:ext cx="675294" cy="67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llustration Mic Video Icon Mute Unmute Stock Vector (Royalty Free)  1749963758">
            <a:extLst>
              <a:ext uri="{FF2B5EF4-FFF2-40B4-BE49-F238E27FC236}">
                <a16:creationId xmlns:a16="http://schemas.microsoft.com/office/drawing/2014/main" id="{85E6E679-7C1C-4303-90CE-368F5F133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t="29159" r="70432" b="34856"/>
          <a:stretch/>
        </p:blipFill>
        <p:spPr bwMode="auto">
          <a:xfrm>
            <a:off x="2680362" y="1601748"/>
            <a:ext cx="652470" cy="69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llustration Mic Video Icon Mute Unmute Stock Vector (Royalty Free)  1749963758">
            <a:extLst>
              <a:ext uri="{FF2B5EF4-FFF2-40B4-BE49-F238E27FC236}">
                <a16:creationId xmlns:a16="http://schemas.microsoft.com/office/drawing/2014/main" id="{4B886E8F-2422-493F-84AE-8EABDEEBA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1" t="27368" r="50000" b="34109"/>
          <a:stretch/>
        </p:blipFill>
        <p:spPr bwMode="auto">
          <a:xfrm>
            <a:off x="6096000" y="3982359"/>
            <a:ext cx="693504" cy="83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llustration Mic Video Icon Mute Unmute Stock Vector (Royalty Free)  1749963758">
            <a:extLst>
              <a:ext uri="{FF2B5EF4-FFF2-40B4-BE49-F238E27FC236}">
                <a16:creationId xmlns:a16="http://schemas.microsoft.com/office/drawing/2014/main" id="{2A304F6F-96F5-4327-B901-B26A2B170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101" r="27663" b="33724"/>
          <a:stretch/>
        </p:blipFill>
        <p:spPr bwMode="auto">
          <a:xfrm>
            <a:off x="4935722" y="1633336"/>
            <a:ext cx="652470" cy="70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8" descr="Illustration Mic Video Icon Mute Unmute Stock Vector (Royalty Free)  1749963758">
            <a:extLst>
              <a:ext uri="{FF2B5EF4-FFF2-40B4-BE49-F238E27FC236}">
                <a16:creationId xmlns:a16="http://schemas.microsoft.com/office/drawing/2014/main" id="{0592C091-ED00-4D1C-9328-4EA618F0D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0" t="29101" r="5990" b="37130"/>
          <a:stretch/>
        </p:blipFill>
        <p:spPr bwMode="auto">
          <a:xfrm>
            <a:off x="8458656" y="4038866"/>
            <a:ext cx="616516" cy="71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868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6199A99B-0ADE-49CC-B703-C7B4078FD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6390" y="2443627"/>
            <a:ext cx="8779251" cy="1471798"/>
          </a:xfrm>
        </p:spPr>
        <p:txBody>
          <a:bodyPr>
            <a:normAutofit/>
          </a:bodyPr>
          <a:lstStyle/>
          <a:p>
            <a:pPr algn="ctr"/>
            <a:r>
              <a:rPr lang="nl-BE" sz="5400" b="1">
                <a:solidFill>
                  <a:schemeClr val="bg2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+mj-cs"/>
              </a:rPr>
              <a:t>Bedankt voor uw aandacht!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936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CE741-3022-4AE7-A7F1-ECCBFB2A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004" y="0"/>
            <a:ext cx="8458200" cy="1251751"/>
          </a:xfrm>
        </p:spPr>
        <p:txBody>
          <a:bodyPr/>
          <a:lstStyle/>
          <a:p>
            <a:r>
              <a:rPr lang="nl-NL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2. </a:t>
            </a:r>
            <a:r>
              <a:rPr lang="nl-NL" sz="430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Welkomstwoord</a:t>
            </a:r>
            <a:endParaRPr lang="nl-BE" sz="430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233CC30-DC22-4CB3-BB98-80C6C233D901}"/>
              </a:ext>
            </a:extLst>
          </p:cNvPr>
          <p:cNvSpPr txBox="1"/>
          <p:nvPr/>
        </p:nvSpPr>
        <p:spPr>
          <a:xfrm>
            <a:off x="1078004" y="1660124"/>
            <a:ext cx="10045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>
                <a:ln>
                  <a:noFill/>
                </a:ln>
                <a:solidFill>
                  <a:srgbClr val="2B2B80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Didier Clyncke</a:t>
            </a:r>
            <a:endParaRPr kumimoji="0" lang="nl-BE" sz="4000" b="0" i="0" u="none" strike="noStrike" kern="1200" cap="none" spc="0" normalizeH="0" baseline="0" noProof="0">
              <a:ln>
                <a:noFill/>
              </a:ln>
              <a:solidFill>
                <a:srgbClr val="2B2B80"/>
              </a:solidFill>
              <a:effectLst/>
              <a:uLnTx/>
              <a:uFillTx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9CBF15-1855-4399-BA95-5E1D7A216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48" y="1486053"/>
            <a:ext cx="48768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7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58894-BFDA-4DDA-9A14-66961C0D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845" y="2064774"/>
            <a:ext cx="8929876" cy="2874528"/>
          </a:xfrm>
        </p:spPr>
        <p:txBody>
          <a:bodyPr>
            <a:normAutofit fontScale="90000"/>
          </a:bodyPr>
          <a:lstStyle/>
          <a:p>
            <a:pPr algn="ctr"/>
            <a:r>
              <a:rPr lang="nl-NL" sz="600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3. Agendapunten vorige vergadering</a:t>
            </a:r>
            <a:r>
              <a:rPr lang="nl-NL" sz="6000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 </a:t>
            </a:r>
            <a:br>
              <a:rPr lang="nl-NL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nl-NL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</a:t>
            </a:r>
            <a:br>
              <a:rPr lang="nl-NL" b="1" i="0">
                <a:effectLst/>
                <a:latin typeface="Source Sans Pro Light" panose="020B0403030403020204" pitchFamily="34" charset="0"/>
              </a:rPr>
            </a:br>
            <a:r>
              <a:rPr lang="nl-NL" b="1" i="0">
                <a:effectLst/>
                <a:latin typeface="Source Sans Pro Light" panose="020B0403030403020204" pitchFamily="34" charset="0"/>
              </a:rPr>
              <a:t>Didier Clyncke</a:t>
            </a:r>
            <a:endParaRPr lang="nl-BE" sz="4000"/>
          </a:p>
        </p:txBody>
      </p:sp>
    </p:spTree>
    <p:extLst>
      <p:ext uri="{BB962C8B-B14F-4D97-AF65-F5344CB8AC3E}">
        <p14:creationId xmlns:p14="http://schemas.microsoft.com/office/powerpoint/2010/main" val="164027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41F78-365C-4DFB-8604-6D1CBB21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nl-NL" sz="440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Agendapunten vorige vergadering</a:t>
            </a:r>
            <a:r>
              <a:rPr lang="nl-NL" sz="4400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 </a:t>
            </a:r>
            <a:endParaRPr lang="nl-NL" sz="440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8CA569-A113-4963-947B-D6998034BD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200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sz="200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sz="200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Overzicht gebruik BIN-gerelateerde sociale media: 		zie  agendapunt 11</a:t>
            </a:r>
            <a:b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b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b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b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endParaRPr lang="nl-NL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  <a:t>Resultaat bevraging nieuwsoverzicht: 				zie agendapunt 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br>
              <a:rPr lang="nl-NL" sz="2000">
                <a:solidFill>
                  <a:srgbClr val="002060"/>
                </a:solidFill>
                <a:latin typeface="Source Sans Pro Light"/>
                <a:ea typeface="Source Sans Pro Light"/>
              </a:rPr>
            </a:br>
            <a:endParaRPr lang="nl-NL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0" indent="0">
              <a:buNone/>
            </a:pPr>
            <a:endParaRPr lang="nl-NL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endParaRPr lang="nl-NL" sz="2000">
              <a:solidFill>
                <a:srgbClr val="002060"/>
              </a:solidFill>
              <a:latin typeface="Source Sans Pro Light"/>
              <a:ea typeface="Source Sans Pro Light"/>
            </a:endParaRPr>
          </a:p>
          <a:p>
            <a:pPr marL="789305" indent="-514350">
              <a:buFont typeface="+mj-lt"/>
              <a:buAutoNum type="arabicPeriod"/>
            </a:pPr>
            <a:endParaRPr lang="nl-NL">
              <a:cs typeface="Calibri" panose="020F0502020204030204"/>
            </a:endParaRPr>
          </a:p>
          <a:p>
            <a:pPr marL="3959860"/>
            <a:endParaRPr lang="nl-NL">
              <a:cs typeface="Calibri" panose="020F0502020204030204"/>
            </a:endParaRPr>
          </a:p>
          <a:p>
            <a:pPr marL="3731260" indent="0">
              <a:buNone/>
            </a:pPr>
            <a:endParaRPr lang="nl-NL">
              <a:cs typeface="Calibri" panose="020F0502020204030204"/>
            </a:endParaRPr>
          </a:p>
          <a:p>
            <a:pPr marL="3959860"/>
            <a:endParaRPr lang="nl-NL">
              <a:cs typeface="Calibri" panose="020F0502020204030204"/>
            </a:endParaRPr>
          </a:p>
          <a:p>
            <a:pPr marL="514350" indent="-514350">
              <a:buFont typeface="+mj-lt"/>
              <a:buAutoNum type="arabicPeriod"/>
            </a:pPr>
            <a:endParaRPr lang="nl-NL"/>
          </a:p>
          <a:p>
            <a:pPr marL="514350" indent="-514350">
              <a:buFont typeface="+mj-lt"/>
              <a:buAutoNum type="arabicPeriod"/>
            </a:pPr>
            <a:endParaRPr lang="nl-NL"/>
          </a:p>
          <a:p>
            <a:pPr marL="514350" indent="-514350">
              <a:buFont typeface="+mj-lt"/>
              <a:buAutoNum type="arabicPeriod"/>
            </a:pPr>
            <a:endParaRPr lang="nl-NL"/>
          </a:p>
          <a:p>
            <a:pPr marL="514350" indent="-514350">
              <a:buFont typeface="+mj-lt"/>
              <a:buAutoNum type="arabicPeriod"/>
            </a:pP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69659E-46C9-42CC-BC2D-1D1CDA6DB2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8" y="1246744"/>
            <a:ext cx="10352314" cy="436107"/>
          </a:xfrm>
        </p:spPr>
        <p:txBody>
          <a:bodyPr/>
          <a:lstStyle/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291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58894-BFDA-4DDA-9A14-66961C0D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490" y="1759974"/>
            <a:ext cx="8929876" cy="2788910"/>
          </a:xfrm>
        </p:spPr>
        <p:txBody>
          <a:bodyPr>
            <a:noAutofit/>
          </a:bodyPr>
          <a:lstStyle/>
          <a:p>
            <a:pPr algn="ctr"/>
            <a:r>
              <a:rPr lang="nl-NL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4. STAVAZA Wijkwerking </a:t>
            </a:r>
            <a:br>
              <a:rPr lang="nl-NL" sz="4900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nl-NL" sz="4900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</a:t>
            </a:r>
            <a:br>
              <a:rPr lang="nl-NL" sz="4900" b="1" i="0">
                <a:effectLst/>
                <a:latin typeface="Source Sans Pro Light" panose="020B0403030403020204" pitchFamily="34" charset="0"/>
              </a:rPr>
            </a:br>
            <a:r>
              <a:rPr lang="nl-NL" sz="4900" b="1" i="0">
                <a:effectLst/>
                <a:latin typeface="Source Sans Pro Light" panose="020B0403030403020204" pitchFamily="34" charset="0"/>
              </a:rPr>
              <a:t>Wim Meuleman</a:t>
            </a:r>
            <a:endParaRPr lang="nl-BE" sz="4900"/>
          </a:p>
        </p:txBody>
      </p:sp>
    </p:spTree>
    <p:extLst>
      <p:ext uri="{BB962C8B-B14F-4D97-AF65-F5344CB8AC3E}">
        <p14:creationId xmlns:p14="http://schemas.microsoft.com/office/powerpoint/2010/main" val="275178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58894-BFDA-4DDA-9A14-66961C0D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6780" y="1750142"/>
            <a:ext cx="8929876" cy="2839838"/>
          </a:xfrm>
        </p:spPr>
        <p:txBody>
          <a:bodyPr>
            <a:normAutofit/>
          </a:bodyPr>
          <a:lstStyle/>
          <a:p>
            <a:pPr algn="ctr"/>
            <a:r>
              <a:rPr lang="nl-NL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5. Criminaliteitsbeeld </a:t>
            </a:r>
            <a:br>
              <a:rPr lang="nl-NL" sz="4900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nl-NL" sz="4900" b="1" i="0"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</a:t>
            </a:r>
            <a:br>
              <a:rPr lang="nl-NL" sz="4900" b="1" i="0">
                <a:effectLst/>
                <a:latin typeface="Source Sans Pro Light" panose="020B0403030403020204" pitchFamily="34" charset="0"/>
              </a:rPr>
            </a:br>
            <a:r>
              <a:rPr lang="nl-NL" sz="4900" b="1" i="0">
                <a:effectLst/>
                <a:latin typeface="Source Sans Pro Light" panose="020B0403030403020204" pitchFamily="34" charset="0"/>
              </a:rPr>
              <a:t>Karen De Cock</a:t>
            </a:r>
            <a:endParaRPr lang="nl-BE" sz="4900"/>
          </a:p>
        </p:txBody>
      </p:sp>
    </p:spTree>
    <p:extLst>
      <p:ext uri="{BB962C8B-B14F-4D97-AF65-F5344CB8AC3E}">
        <p14:creationId xmlns:p14="http://schemas.microsoft.com/office/powerpoint/2010/main" val="6895545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Politie Aalst">
      <a:dk1>
        <a:srgbClr val="2B2B80"/>
      </a:dk1>
      <a:lt1>
        <a:srgbClr val="87CDD2"/>
      </a:lt1>
      <a:dk2>
        <a:srgbClr val="FF0000"/>
      </a:dk2>
      <a:lt2>
        <a:srgbClr val="FFFFFF"/>
      </a:lt2>
      <a:accent1>
        <a:srgbClr val="000000"/>
      </a:accent1>
      <a:accent2>
        <a:srgbClr val="2B2B80"/>
      </a:accent2>
      <a:accent3>
        <a:srgbClr val="87CDD2"/>
      </a:accent3>
      <a:accent4>
        <a:srgbClr val="FF0000"/>
      </a:accent4>
      <a:accent5>
        <a:srgbClr val="FFFFFF"/>
      </a:accent5>
      <a:accent6>
        <a:srgbClr val="000000"/>
      </a:accent6>
      <a:hlink>
        <a:srgbClr val="2B2B80"/>
      </a:hlink>
      <a:folHlink>
        <a:srgbClr val="87CDD2"/>
      </a:folHlink>
    </a:clrScheme>
    <a:fontScheme name="Politie Aals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sjabloon_Politie Aalst.pptx" id="{2119E03E-E6A4-49A1-8610-166856609DD6}" vid="{8961753B-A9DC-4688-A27D-48EAC90AF9A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met xmlns="a46a12a7-2782-49eb-b253-6946636b4f6c" xsi:nil="true"/>
    <Typecamera xmlns="a46a12a7-2782-49eb-b253-6946636b4f6c" xsi:nil="true"/>
    <Typedocument xmlns="a46a12a7-2782-49eb-b253-6946636b4f6c" xsi:nil="true"/>
    <Gebruikcamera xmlns="a46a12a7-2782-49eb-b253-6946636b4f6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32AEC63335C2428AE7DB30B8727530" ma:contentTypeVersion="15" ma:contentTypeDescription="Een nieuw document maken." ma:contentTypeScope="" ma:versionID="36e47c8c27a350ab61bb4772f348150b">
  <xsd:schema xmlns:xsd="http://www.w3.org/2001/XMLSchema" xmlns:xs="http://www.w3.org/2001/XMLSchema" xmlns:p="http://schemas.microsoft.com/office/2006/metadata/properties" xmlns:ns2="a46a12a7-2782-49eb-b253-6946636b4f6c" xmlns:ns3="38ba161e-bcc8-4911-b940-2eb675985ce0" targetNamespace="http://schemas.microsoft.com/office/2006/metadata/properties" ma:root="true" ma:fieldsID="07b632a4a78b9ca175a36f26ca770474" ns2:_="" ns3:_="">
    <xsd:import namespace="a46a12a7-2782-49eb-b253-6946636b4f6c"/>
    <xsd:import namespace="38ba161e-bcc8-4911-b940-2eb675985c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Typecamera" minOccurs="0"/>
                <xsd:element ref="ns2:Typedocument" minOccurs="0"/>
                <xsd:element ref="ns2:Gebruikcamera" minOccurs="0"/>
                <xsd:element ref="ns2:Linkme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a12a7-2782-49eb-b253-6946636b4f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Typecamera" ma:index="19" nillable="true" ma:displayName="Type camera" ma:description="Document bevat info over dit type camera. " ma:format="Dropdown" ma:internalName="Typecamera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Bodycam"/>
                        <xsd:enumeration value="Cameratoezicht (politiehuis)"/>
                        <xsd:enumeration value="Cameratoezicht (stadscentrum)"/>
                        <xsd:enumeration value="Verplaatsbare camera"/>
                        <xsd:enumeration value="ANPR (vast)"/>
                        <xsd:enumeration value="ANPR (verplaatsbaar)"/>
                        <xsd:enumeration value="ANPR (mobiel)"/>
                        <xsd:enumeration value="Drone"/>
                        <xsd:enumeration value="Verhoor"/>
                        <xsd:enumeration value="BOM"/>
                        <xsd:enumeration value="Verke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Typedocument" ma:index="20" nillable="true" ma:displayName="Type document" ma:description="Het type document naar inhoud." ma:format="Dropdown" ma:internalName="Typedocumen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Wetgeving/Regelgeving"/>
                        <xsd:enumeration value="Beleidsnota"/>
                        <xsd:enumeration value="Policy"/>
                        <xsd:enumeration value="Handleiding"/>
                        <xsd:enumeration value="Technische fiche"/>
                        <xsd:enumeration value="Proces"/>
                        <xsd:enumeration value="Procedure"/>
                        <xsd:enumeration value="Schema"/>
                        <xsd:enumeration value="Presentatie"/>
                        <xsd:enumeration value="Opleiding/Training"/>
                        <xsd:enumeration value="GDPR"/>
                        <xsd:enumeration value="DPIA/GEB"/>
                        <xsd:enumeration value="Risicoanalyse"/>
                        <xsd:enumeration value="Verwerkingsovereenkomst"/>
                        <xsd:enumeration value="Goedkeuring GR/CBS"/>
                        <xsd:enumeration value="Goedkeuring KC"/>
                        <xsd:enumeration value="Advies BOC"/>
                        <xsd:enumeration value="Rapport"/>
                        <xsd:enumeration value="Verslag"/>
                        <xsd:enumeration value="Evaluatie"/>
                        <xsd:enumeration value="Literatuur"/>
                        <xsd:enumeration value="Contrac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Gebruikcamera" ma:index="21" nillable="true" ma:displayName="Gebruik camera" ma:description="Doeleinden waarvoor de camera zal gebruikt worden. " ma:format="Dropdown" ma:internalName="Gebruikcamera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utovrije zone / Verboden toegang"/>
                        <xsd:enumeration value="Bodycam"/>
                        <xsd:enumeration value="Drone"/>
                        <xsd:enumeration value="Toezicht"/>
                        <xsd:enumeration value="ANP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inkmet" ma:index="22" nillable="true" ma:displayName="Link met" ma:format="Dropdown" ma:internalName="Linkme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WV"/>
                        <xsd:enumeration value="Trajectcontrole"/>
                        <xsd:enumeration value="TaaS"/>
                        <xsd:enumeration value="KC"/>
                        <xsd:enumeration value="COC"/>
                        <xsd:enumeration value="GR/CBS"/>
                        <xsd:enumeration value="Stad Aalst"/>
                        <xsd:enumeration value="AVC"/>
                        <xsd:enumeration value="TOT"/>
                        <xsd:enumeration value="LIKA"/>
                        <xsd:enumeration value="GAS"/>
                        <xsd:enumeration value="Securitas"/>
                        <xsd:enumeration value="Tein Technology"/>
                        <xsd:enumeration value="The Safe Group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a161e-bcc8-4911-b940-2eb675985ce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8E48A2-B072-4A71-BB40-838126EF720C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a46a12a7-2782-49eb-b253-6946636b4f6c"/>
    <ds:schemaRef ds:uri="38ba161e-bcc8-4911-b940-2eb675985ce0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B47FF46-C7F0-4678-AC3D-8C6C4277C8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75D1C5-B9D9-4900-834E-C4B486E1C5AA}">
  <ds:schemaRefs>
    <ds:schemaRef ds:uri="38ba161e-bcc8-4911-b940-2eb675985ce0"/>
    <ds:schemaRef ds:uri="a46a12a7-2782-49eb-b253-6946636b4f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PPT-sjabloon_Politie Aalst (3)</Template>
  <TotalTime>0</TotalTime>
  <Words>2538</Words>
  <Application>Microsoft Office PowerPoint</Application>
  <PresentationFormat>Breedbeeld</PresentationFormat>
  <Paragraphs>383</Paragraphs>
  <Slides>40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52" baseType="lpstr">
      <vt:lpstr>Arial</vt:lpstr>
      <vt:lpstr>Calibri</vt:lpstr>
      <vt:lpstr>Calibri Light</vt:lpstr>
      <vt:lpstr>FlandersArtSans-Regular</vt:lpstr>
      <vt:lpstr>Segoe UI</vt:lpstr>
      <vt:lpstr>Source Sans Pro</vt:lpstr>
      <vt:lpstr>Source Sans Pro Black</vt:lpstr>
      <vt:lpstr>Source Sans Pro Bold</vt:lpstr>
      <vt:lpstr>Source Sans Pro Light</vt:lpstr>
      <vt:lpstr>Source Sans Pro regular</vt:lpstr>
      <vt:lpstr>Wingdings</vt:lpstr>
      <vt:lpstr>Kantoorthema</vt:lpstr>
      <vt:lpstr>Vergadering BIN-netwerk 03/02/2022</vt:lpstr>
      <vt:lpstr>Agenda</vt:lpstr>
      <vt:lpstr>Agenda</vt:lpstr>
      <vt:lpstr>1. Afspraken teamoverleg </vt:lpstr>
      <vt:lpstr>2. Welkomstwoord</vt:lpstr>
      <vt:lpstr>3. Agendapunten vorige vergadering    Didier Clyncke</vt:lpstr>
      <vt:lpstr>Agendapunten vorige vergadering </vt:lpstr>
      <vt:lpstr>4. STAVAZA Wijkwerking    Wim Meuleman</vt:lpstr>
      <vt:lpstr>5. Criminaliteitsbeeld    Karen De Cock</vt:lpstr>
      <vt:lpstr>  6. Feedback opleiding BE-alert najaar 2021     Peter Pollet</vt:lpstr>
      <vt:lpstr>6. Feedback opleiding BE-alert najaar 2021</vt:lpstr>
      <vt:lpstr>  7. STAVAZA ledenbestand     Peter Pollet</vt:lpstr>
      <vt:lpstr>           </vt:lpstr>
      <vt:lpstr>PowerPoint-presentatie</vt:lpstr>
      <vt:lpstr>8. Gevoerde BIN-berichten BE-Alert     Peter Pollet </vt:lpstr>
      <vt:lpstr>8. Gebruik BE-Alert  1 jan – 31 december  2021 </vt:lpstr>
      <vt:lpstr>10. Gebruik BE-Alert  1 jan - 30 dec 2021 </vt:lpstr>
      <vt:lpstr>9.Uitgevoerde Q&amp;L- acties 2021 + geplande acties Q&amp;L 2022   Peter Pollet  </vt:lpstr>
      <vt:lpstr>9. Feedback-Actie Quick &amp; Lock Gijzegem </vt:lpstr>
      <vt:lpstr>9. Feedback-Actie Quick &amp; Lock Herdersem </vt:lpstr>
      <vt:lpstr>9. Geplande actie's Quick &amp; Lock: </vt:lpstr>
      <vt:lpstr>10. Overzicht sociale media gebruikt door de BIN’S   Jeroen Segers   </vt:lpstr>
      <vt:lpstr>10. Overzicht Sociale media </vt:lpstr>
      <vt:lpstr>10. Overzicht Sociale media </vt:lpstr>
      <vt:lpstr>Resultaten bevraging nieuwsoverzicht  Jeroen Segers    </vt:lpstr>
      <vt:lpstr>Resultaten bevraging nieuwsoverzicht</vt:lpstr>
      <vt:lpstr>Resultaten bevraging nieuwsoverzicht</vt:lpstr>
      <vt:lpstr>  Resultaten bevraging nieuwsoverzicht</vt:lpstr>
      <vt:lpstr>  Resultaten bevraging nieuwsoverzicht</vt:lpstr>
      <vt:lpstr>  Resultaten bevraging nieuwsoverzicht</vt:lpstr>
      <vt:lpstr>Folders cybercrime  Didier Clyncke    </vt:lpstr>
      <vt:lpstr>Folders Cybercrime</vt:lpstr>
      <vt:lpstr> Vraag BIN – Meldert Overvliegende drones  Didier Clyncke    </vt:lpstr>
      <vt:lpstr>Overvliegende drones</vt:lpstr>
      <vt:lpstr>Overvliegende drones</vt:lpstr>
      <vt:lpstr>Overvliegende drones</vt:lpstr>
      <vt:lpstr>Initiatieven BIN-besturen?  Didier Clyncke    </vt:lpstr>
      <vt:lpstr>15. Varia- vragen?  Jeroen Segers en Joke Van De Velde    </vt:lpstr>
      <vt:lpstr>Varia- vragen?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komt de hoofdtitel</dc:title>
  <dc:creator>Meesens Annick (PZ Aalst)</dc:creator>
  <cp:lastModifiedBy>Segers Jeroen (PZ Aalst)</cp:lastModifiedBy>
  <cp:revision>1</cp:revision>
  <cp:lastPrinted>2022-02-03T17:19:21Z</cp:lastPrinted>
  <dcterms:created xsi:type="dcterms:W3CDTF">2021-01-08T10:18:40Z</dcterms:created>
  <dcterms:modified xsi:type="dcterms:W3CDTF">2022-02-03T17:48:48Z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0x0101001332AEC63335C2428AE7DB30B8727530</vt:lpwstr>
  </property>
</Properties>
</file>